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8" r:id="rId2"/>
    <p:sldId id="315" r:id="rId3"/>
    <p:sldId id="276" r:id="rId4"/>
    <p:sldId id="274" r:id="rId5"/>
    <p:sldId id="277" r:id="rId6"/>
    <p:sldId id="316" r:id="rId7"/>
    <p:sldId id="279" r:id="rId8"/>
    <p:sldId id="280" r:id="rId9"/>
    <p:sldId id="270" r:id="rId10"/>
    <p:sldId id="281" r:id="rId11"/>
    <p:sldId id="282" r:id="rId12"/>
    <p:sldId id="283" r:id="rId13"/>
    <p:sldId id="284" r:id="rId14"/>
    <p:sldId id="285" r:id="rId15"/>
    <p:sldId id="311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312" r:id="rId28"/>
    <p:sldId id="298" r:id="rId29"/>
    <p:sldId id="299" r:id="rId30"/>
    <p:sldId id="300" r:id="rId31"/>
    <p:sldId id="301" r:id="rId32"/>
    <p:sldId id="302" r:id="rId33"/>
    <p:sldId id="303" r:id="rId34"/>
    <p:sldId id="313" r:id="rId35"/>
    <p:sldId id="304" r:id="rId36"/>
    <p:sldId id="305" r:id="rId37"/>
    <p:sldId id="306" r:id="rId38"/>
    <p:sldId id="307" r:id="rId39"/>
    <p:sldId id="308" r:id="rId40"/>
    <p:sldId id="309" r:id="rId41"/>
    <p:sldId id="314" r:id="rId42"/>
    <p:sldId id="310" r:id="rId43"/>
    <p:sldId id="317" r:id="rId44"/>
    <p:sldId id="318" r:id="rId45"/>
    <p:sldId id="275" r:id="rId46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3" autoAdjust="0"/>
  </p:normalViewPr>
  <p:slideViewPr>
    <p:cSldViewPr>
      <p:cViewPr>
        <p:scale>
          <a:sx n="100" d="100"/>
          <a:sy n="100" d="100"/>
        </p:scale>
        <p:origin x="-162" y="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racy\Desktop\CP%20stats%20for%20eHiP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racy\Desktop\CP%20stats%20for%20eHiP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racy\Desktop\CP%20stats%20for%20eHiP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racy\Desktop\CP%20stats%20for%20eHiP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10"/>
      <c:rotY val="0"/>
      <c:perspective val="50"/>
    </c:view3D>
    <c:plotArea>
      <c:layout>
        <c:manualLayout>
          <c:layoutTarget val="inner"/>
          <c:xMode val="edge"/>
          <c:yMode val="edge"/>
          <c:x val="0.16600240594925608"/>
          <c:y val="5.1400554097404502E-2"/>
          <c:w val="0.79788648293963149"/>
          <c:h val="0.70005358705161858"/>
        </c:manualLayout>
      </c:layout>
      <c:bar3DChart>
        <c:barDir val="col"/>
        <c:grouping val="clustered"/>
        <c:ser>
          <c:idx val="1"/>
          <c:order val="0"/>
          <c:dLbls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136</c:v>
                </c:pt>
                <c:pt idx="1">
                  <c:v>643</c:v>
                </c:pt>
                <c:pt idx="2">
                  <c:v>918</c:v>
                </c:pt>
                <c:pt idx="3">
                  <c:v>4897</c:v>
                </c:pt>
                <c:pt idx="4">
                  <c:v>6154</c:v>
                </c:pt>
              </c:numCache>
            </c:numRef>
          </c:val>
        </c:ser>
        <c:shape val="box"/>
        <c:axId val="50756224"/>
        <c:axId val="50884608"/>
        <c:axId val="0"/>
      </c:bar3DChart>
      <c:catAx>
        <c:axId val="50756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50884608"/>
        <c:crosses val="autoZero"/>
        <c:auto val="1"/>
        <c:lblAlgn val="ctr"/>
        <c:lblOffset val="100"/>
      </c:catAx>
      <c:valAx>
        <c:axId val="508846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registered User</a:t>
                </a:r>
              </a:p>
            </c:rich>
          </c:tx>
          <c:layout/>
        </c:title>
        <c:numFmt formatCode="General" sourceLinked="1"/>
        <c:tickLblPos val="nextTo"/>
        <c:crossAx val="5075622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Sheet1!$B$32</c:f>
              <c:strCache>
                <c:ptCount val="1"/>
                <c:pt idx="0">
                  <c:v>% of Users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Sheet1!$A$33:$A$43</c:f>
              <c:strCache>
                <c:ptCount val="11"/>
                <c:pt idx="0">
                  <c:v>Canada</c:v>
                </c:pt>
                <c:pt idx="1">
                  <c:v>United States</c:v>
                </c:pt>
                <c:pt idx="2">
                  <c:v>Brazil</c:v>
                </c:pt>
                <c:pt idx="3">
                  <c:v>Mexico</c:v>
                </c:pt>
                <c:pt idx="4">
                  <c:v>United Kingdom</c:v>
                </c:pt>
                <c:pt idx="5">
                  <c:v>Italy</c:v>
                </c:pt>
                <c:pt idx="6">
                  <c:v>Philippines</c:v>
                </c:pt>
                <c:pt idx="7">
                  <c:v>Australia</c:v>
                </c:pt>
                <c:pt idx="8">
                  <c:v>Thailand</c:v>
                </c:pt>
                <c:pt idx="9">
                  <c:v>Saudi Arabia</c:v>
                </c:pt>
                <c:pt idx="10">
                  <c:v>Other</c:v>
                </c:pt>
              </c:strCache>
            </c:strRef>
          </c:cat>
          <c:val>
            <c:numRef>
              <c:f>Sheet1!$B$33:$B$43</c:f>
              <c:numCache>
                <c:formatCode>0.00%</c:formatCode>
                <c:ptCount val="11"/>
                <c:pt idx="0">
                  <c:v>0.72099447513812298</c:v>
                </c:pt>
                <c:pt idx="1">
                  <c:v>0.104484887877803</c:v>
                </c:pt>
                <c:pt idx="2">
                  <c:v>2.9086772830679224E-2</c:v>
                </c:pt>
                <c:pt idx="3">
                  <c:v>1.2187195320117012E-2</c:v>
                </c:pt>
                <c:pt idx="4">
                  <c:v>1.1699707507312303E-2</c:v>
                </c:pt>
                <c:pt idx="5">
                  <c:v>1.1374715632109213E-2</c:v>
                </c:pt>
                <c:pt idx="6">
                  <c:v>1.0237244068898298E-2</c:v>
                </c:pt>
                <c:pt idx="7">
                  <c:v>8.4497887552811221E-3</c:v>
                </c:pt>
                <c:pt idx="8">
                  <c:v>4.5498862528436865E-3</c:v>
                </c:pt>
                <c:pt idx="9">
                  <c:v>4.5498862528436865E-3</c:v>
                </c:pt>
                <c:pt idx="10">
                  <c:v>8.2385440363990967E-2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Sheet1!$A$68:$A$74</c:f>
              <c:strCache>
                <c:ptCount val="7"/>
                <c:pt idx="0">
                  <c:v>General Practitioner</c:v>
                </c:pt>
                <c:pt idx="1">
                  <c:v>Specialist</c:v>
                </c:pt>
                <c:pt idx="2">
                  <c:v>Resident</c:v>
                </c:pt>
                <c:pt idx="3">
                  <c:v>Medical Student</c:v>
                </c:pt>
                <c:pt idx="4">
                  <c:v>Nurse Practitioner</c:v>
                </c:pt>
                <c:pt idx="5">
                  <c:v>Nurse Practitioner Student</c:v>
                </c:pt>
                <c:pt idx="6">
                  <c:v>Other</c:v>
                </c:pt>
              </c:strCache>
            </c:strRef>
          </c:cat>
          <c:val>
            <c:numRef>
              <c:f>Sheet1!$B$68:$B$74</c:f>
              <c:numCache>
                <c:formatCode>General</c:formatCode>
                <c:ptCount val="7"/>
                <c:pt idx="0">
                  <c:v>1431</c:v>
                </c:pt>
                <c:pt idx="1">
                  <c:v>276</c:v>
                </c:pt>
                <c:pt idx="2">
                  <c:v>671</c:v>
                </c:pt>
                <c:pt idx="3">
                  <c:v>707</c:v>
                </c:pt>
                <c:pt idx="4">
                  <c:v>196</c:v>
                </c:pt>
                <c:pt idx="5">
                  <c:v>142</c:v>
                </c:pt>
                <c:pt idx="6">
                  <c:v>1014</c:v>
                </c:pt>
              </c:numCache>
            </c:numRef>
          </c:val>
        </c:ser>
        <c:shape val="box"/>
        <c:axId val="50807552"/>
        <c:axId val="50809472"/>
        <c:axId val="0"/>
      </c:bar3DChart>
      <c:catAx>
        <c:axId val="508075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Profession</a:t>
                </a:r>
              </a:p>
            </c:rich>
          </c:tx>
          <c:layout/>
        </c:title>
        <c:tickLblPos val="nextTo"/>
        <c:crossAx val="50809472"/>
        <c:crosses val="autoZero"/>
        <c:auto val="1"/>
        <c:lblAlgn val="ctr"/>
        <c:lblOffset val="100"/>
      </c:catAx>
      <c:valAx>
        <c:axId val="508094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Users in British Columbia</a:t>
                </a:r>
              </a:p>
            </c:rich>
          </c:tx>
          <c:layout/>
        </c:title>
        <c:numFmt formatCode="General" sourceLinked="1"/>
        <c:tickLblPos val="nextTo"/>
        <c:crossAx val="5080755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Sheet1!$A$95:$A$99</c:f>
              <c:strCache>
                <c:ptCount val="5"/>
                <c:pt idx="0">
                  <c:v>Palm</c:v>
                </c:pt>
                <c:pt idx="1">
                  <c:v>Windows Mobile</c:v>
                </c:pt>
                <c:pt idx="2">
                  <c:v>BlackBerry</c:v>
                </c:pt>
                <c:pt idx="3">
                  <c:v>iPhone/iTouch</c:v>
                </c:pt>
                <c:pt idx="4">
                  <c:v>Other</c:v>
                </c:pt>
              </c:strCache>
            </c:strRef>
          </c:cat>
          <c:val>
            <c:numRef>
              <c:f>Sheet1!$B$95:$B$99</c:f>
              <c:numCache>
                <c:formatCode>0%</c:formatCode>
                <c:ptCount val="5"/>
                <c:pt idx="0">
                  <c:v>8.0000000000000043E-2</c:v>
                </c:pt>
                <c:pt idx="1">
                  <c:v>6.0000000000000032E-2</c:v>
                </c:pt>
                <c:pt idx="2">
                  <c:v>4.0000000000000022E-2</c:v>
                </c:pt>
                <c:pt idx="3">
                  <c:v>0.81</c:v>
                </c:pt>
                <c:pt idx="4">
                  <c:v>1.0000000000000005E-2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9CD7DEC-E040-4968-B7EC-E07BA1150281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31D032E-090C-4349-95F1-917B97292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847E-D0A9-464C-ACD5-211456939071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67DC-7FE1-4551-AB6A-1D3B01803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847E-D0A9-464C-ACD5-211456939071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67DC-7FE1-4551-AB6A-1D3B01803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847E-D0A9-464C-ACD5-211456939071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67DC-7FE1-4551-AB6A-1D3B01803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-copy-B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topbanner-black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8010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6042025" y="5527675"/>
            <a:ext cx="29622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spc="350" dirty="0">
                <a:solidFill>
                  <a:schemeClr val="bg1"/>
                </a:solidFill>
              </a:rPr>
              <a:t> </a:t>
            </a:r>
            <a:r>
              <a:rPr lang="en-US" sz="1100" b="1" spc="350" dirty="0">
                <a:solidFill>
                  <a:srgbClr val="2D2C2D"/>
                </a:solidFill>
              </a:rPr>
              <a:t>eHealth Strategy Office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421971" y="1117103"/>
            <a:ext cx="7314109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7203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422654" y="2604060"/>
            <a:ext cx="7308850" cy="2671763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Verdana"/>
                <a:cs typeface="Verdana"/>
              </a:defRPr>
            </a:lvl1pPr>
            <a:lvl2pPr>
              <a:buNone/>
              <a:defRPr sz="1800">
                <a:latin typeface="Verdana"/>
                <a:cs typeface="Verdana"/>
              </a:defRPr>
            </a:lvl2pPr>
            <a:lvl3pPr>
              <a:buNone/>
              <a:defRPr sz="1800">
                <a:latin typeface="Verdana"/>
                <a:cs typeface="Verdana"/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422654" y="1849998"/>
            <a:ext cx="7308850" cy="7540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b="1">
                <a:latin typeface="Verdana"/>
                <a:cs typeface="Verdana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847E-D0A9-464C-ACD5-211456939071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67DC-7FE1-4551-AB6A-1D3B01803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847E-D0A9-464C-ACD5-211456939071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67DC-7FE1-4551-AB6A-1D3B01803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847E-D0A9-464C-ACD5-211456939071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67DC-7FE1-4551-AB6A-1D3B01803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847E-D0A9-464C-ACD5-211456939071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67DC-7FE1-4551-AB6A-1D3B01803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847E-D0A9-464C-ACD5-211456939071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67DC-7FE1-4551-AB6A-1D3B01803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847E-D0A9-464C-ACD5-211456939071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67DC-7FE1-4551-AB6A-1D3B01803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847E-D0A9-464C-ACD5-211456939071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67DC-7FE1-4551-AB6A-1D3B01803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847E-D0A9-464C-ACD5-211456939071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67DC-7FE1-4551-AB6A-1D3B01803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D847E-D0A9-464C-ACD5-211456939071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767DC-7FE1-4551-AB6A-1D3B01803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clinipearls.ca/m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sionmobile.com/rsc/researchreports/VisionMobile-Developer_Economics_2011.pdf" TargetMode="Externa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/>
          <p:cNvSpPr txBox="1">
            <a:spLocks/>
          </p:cNvSpPr>
          <p:nvPr/>
        </p:nvSpPr>
        <p:spPr>
          <a:xfrm>
            <a:off x="228600" y="2743200"/>
            <a:ext cx="7848600" cy="2653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Verdana"/>
              </a:rPr>
              <a:t>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43933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514286" cy="148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19400" y="21336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CliniPEARLS</a:t>
            </a:r>
          </a:p>
          <a:p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3276600"/>
            <a:ext cx="487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August 18, 2011</a:t>
            </a:r>
          </a:p>
          <a:p>
            <a:pPr algn="just"/>
            <a:endParaRPr lang="en-US" sz="20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Tracy Thain, Bradut Dima, Janice Tian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1524000"/>
            <a:ext cx="2346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</a:rPr>
              <a:t>At your fingertips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/>
          <p:cNvSpPr txBox="1">
            <a:spLocks/>
          </p:cNvSpPr>
          <p:nvPr/>
        </p:nvSpPr>
        <p:spPr>
          <a:xfrm>
            <a:off x="228600" y="2743200"/>
            <a:ext cx="7848600" cy="2653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Verdana"/>
              </a:rPr>
              <a:t>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43933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04800"/>
            <a:ext cx="6019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CliniPEARLS Statistics  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371600"/>
            <a:ext cx="601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i="1" dirty="0" smtClean="0">
                <a:latin typeface="Adobe Caslon Pro Bold" pitchFamily="18" charset="0"/>
                <a:ea typeface="Adobe Fangsong Std R" pitchFamily="18" charset="-128"/>
              </a:rPr>
              <a:t>Total number of registered users?</a:t>
            </a:r>
          </a:p>
          <a:p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1600200" y="1828800"/>
          <a:ext cx="5486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/>
          <p:cNvSpPr txBox="1">
            <a:spLocks/>
          </p:cNvSpPr>
          <p:nvPr/>
        </p:nvSpPr>
        <p:spPr>
          <a:xfrm>
            <a:off x="228600" y="2743200"/>
            <a:ext cx="7848600" cy="2653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Verdana"/>
              </a:rPr>
              <a:t>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43933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04800"/>
            <a:ext cx="6019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CliniPEARLS Statistics  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371600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i="1" dirty="0" smtClean="0">
                <a:latin typeface="Adobe Caslon Pro Bold" pitchFamily="18" charset="0"/>
              </a:rPr>
              <a:t>Area of residence for registered users World Wide:</a:t>
            </a:r>
          </a:p>
          <a:p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1447800" y="1752600"/>
          <a:ext cx="6172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/>
          <p:cNvSpPr txBox="1">
            <a:spLocks/>
          </p:cNvSpPr>
          <p:nvPr/>
        </p:nvSpPr>
        <p:spPr>
          <a:xfrm>
            <a:off x="228600" y="2743200"/>
            <a:ext cx="7848600" cy="2653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Verdana"/>
              </a:rPr>
              <a:t>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43933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04800"/>
            <a:ext cx="6019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CliniPEARLS Statistics  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371600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i="1" dirty="0" smtClean="0">
                <a:latin typeface="Adobe Caslon Pro Bold" pitchFamily="18" charset="0"/>
              </a:rPr>
              <a:t>Distribution of registered users by profession in BC:</a:t>
            </a:r>
          </a:p>
          <a:p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1447800" y="1752600"/>
          <a:ext cx="5791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/>
          <p:cNvSpPr txBox="1">
            <a:spLocks/>
          </p:cNvSpPr>
          <p:nvPr/>
        </p:nvSpPr>
        <p:spPr>
          <a:xfrm>
            <a:off x="228600" y="2743200"/>
            <a:ext cx="7848600" cy="2653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Verdana"/>
              </a:rPr>
              <a:t>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43933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04800"/>
            <a:ext cx="6019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CliniPEARLS Statistics  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37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i="1" dirty="0" smtClean="0">
                <a:latin typeface="Adobe Caslon Pro Bold" pitchFamily="18" charset="0"/>
              </a:rPr>
              <a:t>Percentage of mobile devices used by the registered users:</a:t>
            </a:r>
          </a:p>
          <a:p>
            <a:endParaRPr lang="en-US" sz="2400" i="1" dirty="0">
              <a:latin typeface="Adobe Caslon Pro Bold" pitchFamily="18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600200" y="1828800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/>
          <p:cNvSpPr txBox="1">
            <a:spLocks/>
          </p:cNvSpPr>
          <p:nvPr/>
        </p:nvSpPr>
        <p:spPr>
          <a:xfrm>
            <a:off x="228600" y="2743200"/>
            <a:ext cx="7848600" cy="2653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Verdana"/>
              </a:rPr>
              <a:t>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43933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04800"/>
            <a:ext cx="6019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CliniPEARLS Statistics  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37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i="1" dirty="0" smtClean="0">
                <a:latin typeface="Adobe Caslon Pro Bold" pitchFamily="18" charset="0"/>
              </a:rPr>
              <a:t>Top five most used guidelines:</a:t>
            </a:r>
          </a:p>
          <a:p>
            <a:endParaRPr lang="en-US" sz="2400" i="1" dirty="0">
              <a:latin typeface="Adobe Caslon Pro Bol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133600"/>
            <a:ext cx="1219200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2133600"/>
            <a:ext cx="2671372" cy="2895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Diabetes</a:t>
            </a:r>
          </a:p>
          <a:p>
            <a:pPr marL="342900" indent="-34290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Heart Failure Care</a:t>
            </a:r>
          </a:p>
          <a:p>
            <a:pPr marL="342900" indent="-34290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Depression</a:t>
            </a:r>
          </a:p>
          <a:p>
            <a:pPr marL="342900" indent="-34290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B12 Deficiencies</a:t>
            </a:r>
          </a:p>
          <a:p>
            <a:pPr marL="342900" indent="-342900" fontAlgn="b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Cardiovascular Disease</a:t>
            </a:r>
          </a:p>
          <a:p>
            <a:pPr marL="342900" indent="-342900" fontAlgn="b"/>
            <a:endParaRPr lang="en-US" dirty="0" smtClean="0">
              <a:solidFill>
                <a:srgbClr val="000000"/>
              </a:solidFill>
            </a:endParaRPr>
          </a:p>
          <a:p>
            <a:pPr marL="342900" indent="-342900" fontAlgn="b"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 fontAlgn="b"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 fontAlgn="b"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 fontAlgn="b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22"/>
          <p:cNvSpPr txBox="1">
            <a:spLocks/>
          </p:cNvSpPr>
          <p:nvPr/>
        </p:nvSpPr>
        <p:spPr bwMode="auto">
          <a:xfrm>
            <a:off x="457200" y="1295400"/>
            <a:ext cx="792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TW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Verdana" pitchFamily="34" charset="0"/>
              </a:rPr>
              <a:t>Let’s consider an analogy between our </a:t>
            </a:r>
            <a:r>
              <a:rPr lang="en-US" altLang="zh-TW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Verdana" pitchFamily="34" charset="0"/>
              </a:rPr>
              <a:t>Office and …a </a:t>
            </a:r>
            <a:r>
              <a:rPr lang="en-US" altLang="zh-TW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Verdana" pitchFamily="34" charset="0"/>
              </a:rPr>
              <a:t>construction company</a:t>
            </a:r>
            <a:r>
              <a:rPr lang="en-US" altLang="zh-TW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Verdana" pitchFamily="34" charset="0"/>
              </a:rPr>
              <a:t>: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None/>
            </a:pPr>
            <a:endParaRPr lang="en-US" altLang="zh-TW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Verdana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TW" i="1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Verdana" pitchFamily="34" charset="0"/>
              </a:rPr>
              <a:t>Our </a:t>
            </a:r>
            <a:r>
              <a:rPr lang="en-US" altLang="zh-TW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Verdana" pitchFamily="34" charset="0"/>
              </a:rPr>
              <a:t>c</a:t>
            </a:r>
            <a:r>
              <a:rPr lang="en-US" altLang="zh-TW" i="1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Verdana" pitchFamily="34" charset="0"/>
              </a:rPr>
              <a:t>onstruction company normally builds </a:t>
            </a:r>
            <a:r>
              <a:rPr lang="en-US" altLang="zh-TW" i="1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Verdana" pitchFamily="34" charset="0"/>
              </a:rPr>
              <a:t>top quality residential houses in Canada and USA.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TW" i="1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Verdana" pitchFamily="34" charset="0"/>
              </a:rPr>
              <a:t>Now it is time to size the opportunity and approach a new flourishing business: </a:t>
            </a:r>
            <a:r>
              <a:rPr lang="en-US" altLang="zh-TW" b="1" i="1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Verdana" pitchFamily="34" charset="0"/>
              </a:rPr>
              <a:t>vacation houses</a:t>
            </a:r>
            <a:r>
              <a:rPr lang="en-US" altLang="zh-TW" i="1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Verdana" pitchFamily="34" charset="0"/>
              </a:rPr>
              <a:t>!”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None/>
            </a:pPr>
            <a:endParaRPr lang="en-US" altLang="zh-TW" sz="2300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Verdana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None/>
            </a:pPr>
            <a:endParaRPr lang="en-US" sz="2300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Verdana" pitchFamily="34" charset="0"/>
            </a:endParaRP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0" y="4445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eaLnBrk="0" hangingPunct="0"/>
            <a:endParaRPr lang="en-US" altLang="zh-CN">
              <a:cs typeface="Arial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762000" y="31242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990600" y="2819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7418" name="Picture 10" descr="prefab house for mountain pla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0"/>
            <a:ext cx="25146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radical prefab house 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2590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447800"/>
            <a:ext cx="5715000" cy="4114800"/>
          </a:xfrm>
        </p:spPr>
        <p:txBody>
          <a:bodyPr/>
          <a:lstStyle/>
          <a:p>
            <a:pPr eaLnBrk="1" hangingPunct="1"/>
            <a:r>
              <a:rPr lang="en-US" altLang="zh-TW" sz="2800" dirty="0" smtClean="0">
                <a:solidFill>
                  <a:srgbClr val="1F497D"/>
                </a:solidFill>
              </a:rPr>
              <a:t>vacation houses in Peru:</a:t>
            </a:r>
          </a:p>
          <a:p>
            <a:pPr eaLnBrk="1" hangingPunct="1"/>
            <a:endParaRPr lang="en-US" sz="2800" b="1" dirty="0" smtClean="0">
              <a:solidFill>
                <a:srgbClr val="1F497D"/>
              </a:solidFill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394325" y="2246313"/>
            <a:ext cx="3140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562600" y="2286000"/>
            <a:ext cx="31242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Floating reed islands of </a:t>
            </a:r>
            <a:r>
              <a:rPr lang="en-US" b="1" dirty="0"/>
              <a:t>lake Titicaca</a:t>
            </a:r>
            <a:r>
              <a:rPr lang="en-US" dirty="0"/>
              <a:t>, </a:t>
            </a:r>
          </a:p>
          <a:p>
            <a:pPr>
              <a:spcBef>
                <a:spcPct val="50000"/>
              </a:spcBef>
            </a:pPr>
            <a:r>
              <a:rPr lang="en-US" dirty="0"/>
              <a:t>Altitude:  3,811 m (12,500 ft) 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sz="800" dirty="0"/>
          </a:p>
        </p:txBody>
      </p:sp>
      <p:pic>
        <p:nvPicPr>
          <p:cNvPr id="32779" name="Picture 11" descr="Lake%2BTitica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45704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71600"/>
            <a:ext cx="8077200" cy="4267200"/>
          </a:xfrm>
        </p:spPr>
        <p:txBody>
          <a:bodyPr/>
          <a:lstStyle/>
          <a:p>
            <a:pPr eaLnBrk="1" hangingPunct="1"/>
            <a:r>
              <a:rPr lang="en-US" altLang="zh-TW" sz="2800" dirty="0" smtClean="0">
                <a:solidFill>
                  <a:srgbClr val="1F497D"/>
                </a:solidFill>
              </a:rPr>
              <a:t>vacation houses in Greece: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34821" name="Picture 5" descr="183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5619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629400" y="2133600"/>
            <a:ext cx="2286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Mount </a:t>
            </a:r>
            <a:r>
              <a:rPr lang="en-US" b="1" dirty="0" err="1"/>
              <a:t>Metéora</a:t>
            </a:r>
            <a:r>
              <a:rPr lang="en-US" dirty="0"/>
              <a:t> (Greek: "suspended in the air")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Challenges:</a:t>
            </a:r>
          </a:p>
          <a:p>
            <a:pPr eaLnBrk="1" hangingPunct="1">
              <a:buFont typeface="Arial" charset="0"/>
              <a:buNone/>
            </a:pPr>
            <a:endParaRPr lang="en-US" sz="14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1800" u="sng" dirty="0" smtClean="0">
                <a:solidFill>
                  <a:schemeClr val="tx2"/>
                </a:solidFill>
              </a:rPr>
              <a:t>Cannot translate our local building experience</a:t>
            </a:r>
            <a:r>
              <a:rPr lang="en-US" sz="1800" dirty="0" smtClean="0">
                <a:solidFill>
                  <a:schemeClr val="tx2"/>
                </a:solidFill>
              </a:rPr>
              <a:t> to these types of buildings.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2"/>
                </a:solidFill>
              </a:rPr>
              <a:t>Need time to learn the local building codes. May need to buy new equipment too.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2"/>
                </a:solidFill>
              </a:rPr>
              <a:t>Cannot afford to split our small team if we want to both stay business in BC besides expanding abroad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Possible approaches:</a:t>
            </a:r>
          </a:p>
          <a:p>
            <a:pPr marL="609600" indent="-609600" eaLnBrk="1" hangingPunct="1">
              <a:buFont typeface="Arial" charset="0"/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1009650" lvl="1" indent="-609600">
              <a:buFont typeface="Arial" charset="0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Learn how to build like a native specialist.</a:t>
            </a:r>
          </a:p>
          <a:p>
            <a:pPr marL="1009650" lvl="1" indent="-609600">
              <a:buFont typeface="Arial" charset="0"/>
              <a:buAutoNum type="arabicPeriod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1009650" lvl="1" indent="-609600">
              <a:buFont typeface="Arial" charset="0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Find a means to continue building in our company’s traditional fashion. 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/>
          <p:cNvSpPr txBox="1">
            <a:spLocks/>
          </p:cNvSpPr>
          <p:nvPr/>
        </p:nvSpPr>
        <p:spPr>
          <a:xfrm>
            <a:off x="381000" y="1371600"/>
            <a:ext cx="8305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Verdana"/>
              </a:rPr>
              <a:t>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43933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12003"/>
            <a:ext cx="89154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dirty="0" smtClean="0">
                <a:solidFill>
                  <a:schemeClr val="tx2"/>
                </a:solidFill>
              </a:rPr>
              <a:t>Introduction - What is </a:t>
            </a:r>
            <a:r>
              <a:rPr lang="en-US" sz="4800" dirty="0" err="1" smtClean="0">
                <a:solidFill>
                  <a:schemeClr val="tx2"/>
                </a:solidFill>
              </a:rPr>
              <a:t>CliniPEARLS</a:t>
            </a:r>
            <a:r>
              <a:rPr lang="en-US" sz="4800" dirty="0" smtClean="0">
                <a:solidFill>
                  <a:schemeClr val="tx2"/>
                </a:solidFill>
              </a:rPr>
              <a:t>?  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14400" y="1524000"/>
            <a:ext cx="7848600" cy="9223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a technology framework that allows for the publication of guidelines/documents on various PDA and smartphone devices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5800" y="1219200"/>
            <a:ext cx="7308850" cy="7540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CliniPEARLS is: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20750" y="2667000"/>
            <a:ext cx="7689850" cy="2667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a flexible security and administration structure that allow users to subscribe to guidelines from multiple organizations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a central place to enter the guideline content by either internal editors or external contributors with the appropriate permissions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4 client applications on various handheld devices that can be used even when there are no internet capabilities available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a mechanism that ensures users can obtain the latest guidelines and update their existing ones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5800" y="2362200"/>
            <a:ext cx="7308850" cy="7540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CliniPEARLS is composed of: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Build like a native specialist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pPr eaLnBrk="1" hangingPunct="1">
              <a:buFont typeface="Arial" charset="0"/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chemeClr val="tx2"/>
                </a:solidFill>
              </a:rPr>
              <a:t>Benefits: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2"/>
                </a:solidFill>
              </a:rPr>
              <a:t>Our products will display a </a:t>
            </a:r>
            <a:r>
              <a:rPr lang="en-US" sz="1800" b="1" dirty="0" smtClean="0">
                <a:solidFill>
                  <a:schemeClr val="tx2"/>
                </a:solidFill>
              </a:rPr>
              <a:t>‘native’ look and feel</a:t>
            </a:r>
            <a:r>
              <a:rPr lang="en-US" sz="1800" dirty="0" smtClean="0">
                <a:solidFill>
                  <a:schemeClr val="tx2"/>
                </a:solidFill>
              </a:rPr>
              <a:t>.</a:t>
            </a:r>
          </a:p>
          <a:p>
            <a:pPr lvl="1" eaLnBrk="1" hangingPunct="1"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chemeClr val="tx2"/>
                </a:solidFill>
              </a:rPr>
              <a:t>Drawbacks: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1800" b="1" dirty="0" smtClean="0">
                <a:solidFill>
                  <a:schemeClr val="tx2"/>
                </a:solidFill>
              </a:rPr>
              <a:t>Costs </a:t>
            </a:r>
            <a:r>
              <a:rPr lang="en-US" sz="1800" dirty="0" smtClean="0">
                <a:solidFill>
                  <a:schemeClr val="tx2"/>
                </a:solidFill>
              </a:rPr>
              <a:t>[training, hiring experts, etc.]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2"/>
                </a:solidFill>
              </a:rPr>
              <a:t>These types of ‘hot’ markets can </a:t>
            </a:r>
            <a:r>
              <a:rPr lang="en-US" sz="1800" b="1" dirty="0" smtClean="0">
                <a:solidFill>
                  <a:schemeClr val="tx2"/>
                </a:solidFill>
              </a:rPr>
              <a:t>vanish</a:t>
            </a:r>
            <a:r>
              <a:rPr lang="en-US" sz="1800" dirty="0" smtClean="0">
                <a:solidFill>
                  <a:schemeClr val="tx2"/>
                </a:solidFill>
              </a:rPr>
              <a:t> suddenly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1800" b="1" dirty="0" smtClean="0">
                <a:solidFill>
                  <a:schemeClr val="tx2"/>
                </a:solidFill>
              </a:rPr>
              <a:t>Cannot reuse</a:t>
            </a:r>
            <a:r>
              <a:rPr lang="en-US" sz="1800" dirty="0" smtClean="0">
                <a:solidFill>
                  <a:schemeClr val="tx2"/>
                </a:solidFill>
              </a:rPr>
              <a:t> the new skills and equipment.</a:t>
            </a:r>
          </a:p>
          <a:p>
            <a:pPr lvl="1" eaLnBrk="1" hangingPunct="1">
              <a:buFont typeface="Arial" charset="0"/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Continue building in our company’s traditional fashion: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Suppose we can use a </a:t>
            </a:r>
            <a:r>
              <a:rPr lang="en-US" sz="1800" b="1" dirty="0" smtClean="0">
                <a:solidFill>
                  <a:schemeClr val="tx2"/>
                </a:solidFill>
              </a:rPr>
              <a:t>third party</a:t>
            </a:r>
            <a:r>
              <a:rPr lang="en-US" sz="1800" dirty="0" smtClean="0">
                <a:solidFill>
                  <a:schemeClr val="tx2"/>
                </a:solidFill>
              </a:rPr>
              <a:t> product, a </a:t>
            </a:r>
            <a:r>
              <a:rPr lang="en-US" sz="1800" b="1" dirty="0" smtClean="0">
                <a:solidFill>
                  <a:schemeClr val="tx2"/>
                </a:solidFill>
              </a:rPr>
              <a:t>platform</a:t>
            </a:r>
            <a:r>
              <a:rPr lang="en-US" sz="1800" dirty="0" smtClean="0">
                <a:solidFill>
                  <a:schemeClr val="tx2"/>
                </a:solidFill>
              </a:rPr>
              <a:t>, whose makers claim that it can be deployed everywhere (lakes, mountains, etc.) to serve as a foundation for any type of buildings. 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This means that </a:t>
            </a:r>
            <a:r>
              <a:rPr lang="en-US" sz="1800" i="1" dirty="0" smtClean="0">
                <a:solidFill>
                  <a:schemeClr val="tx2"/>
                </a:solidFill>
              </a:rPr>
              <a:t>we can build our classic houses on top of this platform without worrying about new skills and equipment</a:t>
            </a:r>
            <a:r>
              <a:rPr lang="en-US" sz="1800" dirty="0" smtClean="0">
                <a:solidFill>
                  <a:schemeClr val="tx2"/>
                </a:solidFill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  	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2"/>
                </a:solidFill>
              </a:rPr>
              <a:t>Benefits of using a unifying platform:</a:t>
            </a:r>
          </a:p>
          <a:p>
            <a:pPr eaLnBrk="1" hangingPunct="1"/>
            <a:endParaRPr lang="en-US" sz="1600" b="1" dirty="0" smtClean="0">
              <a:solidFill>
                <a:schemeClr val="tx2"/>
              </a:solidFill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1800" u="sng" dirty="0" smtClean="0">
                <a:solidFill>
                  <a:schemeClr val="tx2"/>
                </a:solidFill>
              </a:rPr>
              <a:t>Can reuse our experience</a:t>
            </a:r>
            <a:r>
              <a:rPr lang="en-US" sz="1800" dirty="0" smtClean="0">
                <a:solidFill>
                  <a:schemeClr val="tx2"/>
                </a:solidFill>
              </a:rPr>
              <a:t> across different locations</a:t>
            </a:r>
          </a:p>
          <a:p>
            <a:pPr lvl="2" eaLnBrk="1" hangingPunct="1"/>
            <a:r>
              <a:rPr lang="en-US" sz="1800" dirty="0" smtClean="0">
                <a:solidFill>
                  <a:schemeClr val="tx2"/>
                </a:solidFill>
              </a:rPr>
              <a:t>Saves considerable amounts of time and money</a:t>
            </a:r>
          </a:p>
          <a:p>
            <a:pPr lvl="2" eaLnBrk="1" hangingPunct="1"/>
            <a:r>
              <a:rPr lang="en-US" sz="1800" dirty="0" smtClean="0">
                <a:solidFill>
                  <a:schemeClr val="tx2"/>
                </a:solidFill>
              </a:rPr>
              <a:t>Allows us a quick response when approaching future locations</a:t>
            </a:r>
          </a:p>
          <a:p>
            <a:pPr lvl="2" eaLnBrk="1" hangingPunct="1"/>
            <a:r>
              <a:rPr lang="en-US" sz="1800" dirty="0" smtClean="0">
                <a:solidFill>
                  <a:schemeClr val="tx2"/>
                </a:solidFill>
              </a:rPr>
              <a:t>Reduces our losses when a certain markets disappear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lvl="1" eaLnBrk="1" hangingPunct="1"/>
            <a:endParaRPr lang="en-US" dirty="0" smtClean="0">
              <a:solidFill>
                <a:schemeClr val="tx2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57200" y="304800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kosmic-composite-isolation-platform-h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2286000"/>
            <a:ext cx="3352800" cy="1419225"/>
          </a:xfrm>
          <a:noFill/>
        </p:spPr>
      </p:pic>
      <p:pic>
        <p:nvPicPr>
          <p:cNvPr id="40966" name="Picture 6" descr="prefab house for mountain place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219200"/>
            <a:ext cx="2057400" cy="1377950"/>
          </a:xfrm>
        </p:spPr>
      </p:pic>
      <p:pic>
        <p:nvPicPr>
          <p:cNvPr id="40968" name="Picture 8" descr="radical prefab house desig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15000" y="1219200"/>
            <a:ext cx="2052638" cy="1374775"/>
          </a:xfrm>
        </p:spPr>
      </p:pic>
      <p:pic>
        <p:nvPicPr>
          <p:cNvPr id="40970" name="Picture 10" descr="Lake%2BTiticac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005840" y="4019550"/>
            <a:ext cx="2057400" cy="1543050"/>
          </a:xfrm>
          <a:noFill/>
        </p:spPr>
      </p:pic>
      <p:pic>
        <p:nvPicPr>
          <p:cNvPr id="40972" name="Picture 12" descr="183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4240" y="4019550"/>
            <a:ext cx="22764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14" descr="722-map-asso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5040" y="4019550"/>
            <a:ext cx="1508760" cy="15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Line 17"/>
          <p:cNvSpPr>
            <a:spLocks noChangeShapeType="1"/>
          </p:cNvSpPr>
          <p:nvPr/>
        </p:nvSpPr>
        <p:spPr bwMode="auto">
          <a:xfrm>
            <a:off x="1844040" y="3638550"/>
            <a:ext cx="51054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18"/>
          <p:cNvSpPr>
            <a:spLocks noChangeShapeType="1"/>
          </p:cNvSpPr>
          <p:nvPr/>
        </p:nvSpPr>
        <p:spPr bwMode="auto">
          <a:xfrm>
            <a:off x="1844040" y="363855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Line 19"/>
          <p:cNvSpPr>
            <a:spLocks noChangeShapeType="1"/>
          </p:cNvSpPr>
          <p:nvPr/>
        </p:nvSpPr>
        <p:spPr bwMode="auto">
          <a:xfrm>
            <a:off x="4511040" y="363855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Line 20"/>
          <p:cNvSpPr>
            <a:spLocks noChangeShapeType="1"/>
          </p:cNvSpPr>
          <p:nvPr/>
        </p:nvSpPr>
        <p:spPr bwMode="auto">
          <a:xfrm>
            <a:off x="6949440" y="363855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Line 22"/>
          <p:cNvSpPr>
            <a:spLocks noChangeShapeType="1"/>
          </p:cNvSpPr>
          <p:nvPr/>
        </p:nvSpPr>
        <p:spPr bwMode="auto">
          <a:xfrm>
            <a:off x="4191000" y="327660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23"/>
          <p:cNvSpPr>
            <a:spLocks noChangeShapeType="1"/>
          </p:cNvSpPr>
          <p:nvPr/>
        </p:nvSpPr>
        <p:spPr bwMode="auto">
          <a:xfrm>
            <a:off x="2590800" y="1752600"/>
            <a:ext cx="121920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24"/>
          <p:cNvSpPr>
            <a:spLocks noChangeShapeType="1"/>
          </p:cNvSpPr>
          <p:nvPr/>
        </p:nvSpPr>
        <p:spPr bwMode="auto">
          <a:xfrm flipH="1">
            <a:off x="4419600" y="1752600"/>
            <a:ext cx="129540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153400" cy="3886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2"/>
                </a:solidFill>
              </a:rPr>
              <a:t>Drawbacks of using platforms:</a:t>
            </a:r>
          </a:p>
          <a:p>
            <a:pPr eaLnBrk="1" hangingPunct="1"/>
            <a:endParaRPr lang="en-US" sz="1600" b="1" dirty="0" smtClean="0">
              <a:solidFill>
                <a:schemeClr val="tx2"/>
              </a:solidFill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2"/>
                </a:solidFill>
              </a:rPr>
              <a:t>Platforms may not be available for some locations,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2"/>
                </a:solidFill>
              </a:rPr>
              <a:t>They </a:t>
            </a:r>
            <a:r>
              <a:rPr lang="en-US" sz="1800" u="sng" dirty="0" smtClean="0">
                <a:solidFill>
                  <a:schemeClr val="tx2"/>
                </a:solidFill>
              </a:rPr>
              <a:t>add a level of complexity</a:t>
            </a:r>
            <a:r>
              <a:rPr lang="en-US" sz="1800" dirty="0" smtClean="0">
                <a:solidFill>
                  <a:schemeClr val="tx2"/>
                </a:solidFill>
              </a:rPr>
              <a:t>, since we now deliver to our client our product </a:t>
            </a:r>
            <a:r>
              <a:rPr lang="en-US" sz="1800" b="1" dirty="0" smtClean="0">
                <a:solidFill>
                  <a:schemeClr val="tx2"/>
                </a:solidFill>
              </a:rPr>
              <a:t>+ </a:t>
            </a:r>
            <a:r>
              <a:rPr lang="en-US" sz="1800" dirty="0" smtClean="0">
                <a:solidFill>
                  <a:schemeClr val="tx2"/>
                </a:solidFill>
              </a:rPr>
              <a:t>the platform,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2"/>
                </a:solidFill>
              </a:rPr>
              <a:t> Our products may </a:t>
            </a:r>
            <a:r>
              <a:rPr lang="en-US" sz="1800" u="sng" dirty="0" smtClean="0">
                <a:solidFill>
                  <a:schemeClr val="tx2"/>
                </a:solidFill>
              </a:rPr>
              <a:t>not have the same look and feel </a:t>
            </a:r>
            <a:r>
              <a:rPr lang="en-US" sz="1800" dirty="0" smtClean="0">
                <a:solidFill>
                  <a:schemeClr val="tx2"/>
                </a:solidFill>
              </a:rPr>
              <a:t>as the native ones, which may affect our success</a:t>
            </a:r>
          </a:p>
          <a:p>
            <a:pPr lvl="1" eaLnBrk="1" hangingPunct="1"/>
            <a:endParaRPr lang="en-US" dirty="0" smtClean="0">
              <a:solidFill>
                <a:schemeClr val="tx2"/>
              </a:solidFill>
            </a:endParaRPr>
          </a:p>
          <a:p>
            <a:pPr lvl="1" eaLnBrk="1" hangingPunct="1"/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447800"/>
            <a:ext cx="8305800" cy="24384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2"/>
                </a:solidFill>
              </a:rPr>
              <a:t>Drawbacks of using platforms </a:t>
            </a:r>
            <a:r>
              <a:rPr lang="en-US" sz="2400" dirty="0" smtClean="0">
                <a:solidFill>
                  <a:schemeClr val="tx2"/>
                </a:solidFill>
              </a:rPr>
              <a:t>[continued]:</a:t>
            </a:r>
          </a:p>
          <a:p>
            <a:pPr eaLnBrk="1" hangingPunct="1"/>
            <a:endParaRPr lang="en-US" sz="1200" dirty="0" smtClean="0">
              <a:solidFill>
                <a:schemeClr val="tx2"/>
              </a:solidFill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2"/>
                </a:solidFill>
              </a:rPr>
              <a:t>Platforms’ </a:t>
            </a:r>
            <a:r>
              <a:rPr lang="en-US" sz="1800" u="sng" dirty="0" smtClean="0">
                <a:solidFill>
                  <a:schemeClr val="tx2"/>
                </a:solidFill>
              </a:rPr>
              <a:t>limitations</a:t>
            </a:r>
            <a:r>
              <a:rPr lang="en-US" sz="1800" dirty="0" smtClean="0">
                <a:solidFill>
                  <a:schemeClr val="tx2"/>
                </a:solidFill>
              </a:rPr>
              <a:t> may affect our product,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2"/>
                </a:solidFill>
              </a:rPr>
              <a:t>No matter how good is our product, </a:t>
            </a:r>
            <a:r>
              <a:rPr lang="en-US" sz="1800" u="sng" dirty="0" smtClean="0">
                <a:solidFill>
                  <a:schemeClr val="tx2"/>
                </a:solidFill>
              </a:rPr>
              <a:t>if the  platform fails, we will take the blow!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48132" name="Picture 4" descr="Resia_sunken_church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2895600"/>
            <a:ext cx="3886200" cy="2615089"/>
          </a:xfr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1447800"/>
            <a:ext cx="8001000" cy="4038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How does this relate to </a:t>
            </a:r>
            <a:r>
              <a:rPr lang="en-US" sz="2800" b="1" dirty="0" err="1" smtClean="0">
                <a:solidFill>
                  <a:schemeClr val="tx2"/>
                </a:solidFill>
              </a:rPr>
              <a:t>CliniPEARLS</a:t>
            </a:r>
            <a:r>
              <a:rPr lang="en-US" sz="2800" b="1" dirty="0" smtClean="0">
                <a:solidFill>
                  <a:schemeClr val="tx2"/>
                </a:solidFill>
              </a:rPr>
              <a:t>?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1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900" dirty="0" smtClean="0">
                <a:solidFill>
                  <a:schemeClr val="tx2"/>
                </a:solidFill>
              </a:rPr>
              <a:t>By the beginning of 2008, our office was delivering CliniPEARLS for Palm OS and Windows Mobile for about three years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8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8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8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8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18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1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900" b="1" dirty="0" smtClean="0">
                <a:solidFill>
                  <a:schemeClr val="tx2"/>
                </a:solidFill>
              </a:rPr>
              <a:t>Problem</a:t>
            </a:r>
            <a:r>
              <a:rPr lang="en-US" sz="1900" dirty="0" smtClean="0">
                <a:solidFill>
                  <a:srgbClr val="002060"/>
                </a:solidFill>
              </a:rPr>
              <a:t>: </a:t>
            </a:r>
            <a:r>
              <a:rPr lang="en-US" sz="1900" b="1" dirty="0" smtClean="0">
                <a:solidFill>
                  <a:schemeClr val="tx2"/>
                </a:solidFill>
              </a:rPr>
              <a:t>Loss of productivity </a:t>
            </a:r>
            <a:r>
              <a:rPr lang="en-US" sz="1900" dirty="0" smtClean="0">
                <a:solidFill>
                  <a:schemeClr val="tx2"/>
                </a:solidFill>
              </a:rPr>
              <a:t>because of using different programming languages! </a:t>
            </a:r>
          </a:p>
          <a:p>
            <a:pPr lvl="1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1900" dirty="0" smtClean="0">
                <a:solidFill>
                  <a:schemeClr val="tx2"/>
                </a:solidFill>
              </a:rPr>
              <a:t>work and experience </a:t>
            </a:r>
            <a:r>
              <a:rPr lang="en-US" sz="1900" b="1" dirty="0" smtClean="0">
                <a:solidFill>
                  <a:schemeClr val="tx2"/>
                </a:solidFill>
              </a:rPr>
              <a:t>could not be translated</a:t>
            </a:r>
            <a:r>
              <a:rPr lang="en-US" sz="1900" dirty="0" smtClean="0">
                <a:solidFill>
                  <a:schemeClr val="tx2"/>
                </a:solidFill>
              </a:rPr>
              <a:t> between the two types of devices</a:t>
            </a:r>
          </a:p>
          <a:p>
            <a:pPr lvl="1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1900" b="1" dirty="0" smtClean="0">
                <a:solidFill>
                  <a:schemeClr val="tx2"/>
                </a:solidFill>
              </a:rPr>
              <a:t>work duplication</a:t>
            </a:r>
            <a:r>
              <a:rPr lang="en-US" sz="1900" dirty="0" smtClean="0">
                <a:solidFill>
                  <a:schemeClr val="tx2"/>
                </a:solidFill>
              </a:rPr>
              <a:t>: each new feature/modification to the program needed to be implemented from scratch for each type of device.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590800"/>
          <a:ext cx="6324600" cy="12740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62300"/>
                <a:gridCol w="3162300"/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CliniPEARLS for Palm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CliniPEARLS for Windows Mobile </a:t>
                      </a:r>
                      <a:endParaRPr lang="en-US" sz="1200" dirty="0"/>
                    </a:p>
                  </a:txBody>
                  <a:tcPr/>
                </a:tc>
              </a:tr>
              <a:tr h="707923">
                <a:tc>
                  <a:txBody>
                    <a:bodyPr/>
                    <a:lstStyle/>
                    <a:p>
                      <a:pPr lvl="0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developed by a contractor, using the “C” programming  language [we</a:t>
                      </a:r>
                      <a:r>
                        <a:rPr lang="en-US" sz="1200" baseline="0" dirty="0" smtClean="0"/>
                        <a:t> lacked professional level expertise in “C”] </a:t>
                      </a:r>
                      <a:endParaRPr lang="en-US" sz="1200" dirty="0" smtClean="0"/>
                    </a:p>
                    <a:p>
                      <a:pPr lvl="0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</a:t>
                      </a:r>
                      <a:r>
                        <a:rPr lang="en-US" sz="1200" b="1" dirty="0" smtClean="0"/>
                        <a:t>productivity hog</a:t>
                      </a:r>
                      <a:r>
                        <a:rPr lang="en-US" sz="1200" dirty="0" smtClean="0"/>
                        <a:t> : very difficult to improve/modify</a:t>
                      </a:r>
                    </a:p>
                    <a:p>
                      <a:pPr lvl="0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installed by 80% of our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developed “in house” using the “C#” programming language in which we had</a:t>
                      </a:r>
                      <a:r>
                        <a:rPr lang="en-US" sz="1200" baseline="0" dirty="0" smtClean="0"/>
                        <a:t> expertise</a:t>
                      </a:r>
                      <a:endParaRPr lang="en-US" sz="1200" dirty="0" smtClean="0"/>
                    </a:p>
                    <a:p>
                      <a:pPr lvl="0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easy to improve and modify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838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590800"/>
            <a:ext cx="792302" cy="129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85800" y="2286000"/>
            <a:ext cx="7512304" cy="2671763"/>
          </a:xfrm>
        </p:spPr>
        <p:txBody>
          <a:bodyPr>
            <a:normAutofit/>
          </a:bodyPr>
          <a:lstStyle/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The platform deals with the particularities of several types of devices [Palm, Windows Mobile, BlackBerry, etc.].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“</a:t>
            </a:r>
            <a:r>
              <a:rPr lang="en-US" i="1" dirty="0" smtClean="0">
                <a:solidFill>
                  <a:schemeClr val="tx2"/>
                </a:solidFill>
                <a:latin typeface="+mn-lt"/>
                <a:cs typeface="+mn-cs"/>
              </a:rPr>
              <a:t>Build once, deploy everywhere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”: we can now write our programs by using a single programming language, and install them on different types of mobile devices [on top of the platform]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endParaRPr lang="en-US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Approach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:  In March 2008 when MoH asked us to redesign the User Interface of CliniPEARLS, we sized this opportunity to do a </a:t>
            </a: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complete redesign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and proceed with the </a:t>
            </a: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Virtual Machine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 solution.  </a:t>
            </a:r>
          </a:p>
          <a:p>
            <a:endParaRPr lang="en-US" sz="16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5800" y="1524000"/>
            <a:ext cx="7308850" cy="7540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Solution: </a:t>
            </a:r>
            <a:r>
              <a:rPr lang="en-US" b="0" dirty="0" smtClean="0">
                <a:solidFill>
                  <a:schemeClr val="tx2"/>
                </a:solidFill>
                <a:latin typeface="+mn-lt"/>
                <a:cs typeface="+mn-cs"/>
              </a:rPr>
              <a:t>use a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unifying platform</a:t>
            </a:r>
            <a:r>
              <a:rPr lang="en-US" b="0" dirty="0" smtClean="0">
                <a:solidFill>
                  <a:schemeClr val="tx2"/>
                </a:solidFill>
                <a:latin typeface="+mn-lt"/>
                <a:cs typeface="+mn-cs"/>
              </a:rPr>
              <a:t>, a piece of software generically referred as a “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Virtual Machine</a:t>
            </a:r>
            <a:r>
              <a:rPr lang="en-US" b="0" dirty="0" smtClean="0">
                <a:solidFill>
                  <a:schemeClr val="tx2"/>
                </a:solidFill>
                <a:latin typeface="+mn-lt"/>
                <a:cs typeface="+mn-cs"/>
              </a:rPr>
              <a:t>”:</a:t>
            </a:r>
          </a:p>
          <a:p>
            <a:endParaRPr lang="en-US" sz="16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78486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Choosing the Virtual Machine (VM):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050" b="1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2"/>
                </a:solidFill>
              </a:rPr>
              <a:t>The most reliable and widespread VM is </a:t>
            </a:r>
            <a:r>
              <a:rPr lang="en-US" sz="1800" b="1" dirty="0" smtClean="0">
                <a:solidFill>
                  <a:schemeClr val="tx2"/>
                </a:solidFill>
              </a:rPr>
              <a:t>Java</a:t>
            </a:r>
            <a:r>
              <a:rPr lang="en-US" sz="1800" dirty="0" smtClean="0">
                <a:solidFill>
                  <a:schemeClr val="tx2"/>
                </a:solidFill>
              </a:rPr>
              <a:t>, </a:t>
            </a: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2"/>
                </a:solidFill>
              </a:rPr>
              <a:t>On January 2008, Java VM for Palm had been </a:t>
            </a:r>
            <a:r>
              <a:rPr lang="en-US" sz="1800" b="1" dirty="0" smtClean="0">
                <a:solidFill>
                  <a:schemeClr val="tx2"/>
                </a:solidFill>
              </a:rPr>
              <a:t>discontinued</a:t>
            </a:r>
            <a:r>
              <a:rPr lang="en-US" sz="1800" dirty="0" smtClean="0">
                <a:solidFill>
                  <a:schemeClr val="tx2"/>
                </a:solidFill>
              </a:rPr>
              <a:t>!</a:t>
            </a: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2"/>
                </a:solidFill>
              </a:rPr>
              <a:t>A Brazilian company, SuperWaba, produced a VM for Palm and Windows Mobile,</a:t>
            </a: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2"/>
                </a:solidFill>
              </a:rPr>
              <a:t>SuperWaba VM was compatible with the Java, so that we could reuse our Java experience</a:t>
            </a: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2"/>
                </a:solidFill>
              </a:rPr>
              <a:t>SuperWaba team had plans to make their VM available to BlackBerry devices.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z="2000" dirty="0" smtClean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57200" y="304800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85800" y="2133600"/>
            <a:ext cx="8077200" cy="3200400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The Good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Productivity improved significantly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since we could focus only on a single application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It took us less than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seven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months to deliver a brand new version of CliniPEARLS for Palm and  Windows Mobile!</a:t>
            </a:r>
          </a:p>
        </p:txBody>
      </p:sp>
      <p:sp>
        <p:nvSpPr>
          <p:cNvPr id="3072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9600" y="1524000"/>
            <a:ext cx="7308850" cy="3603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Our experience with the SuperWaba Virtual Machine:</a:t>
            </a:r>
          </a:p>
          <a:p>
            <a:pPr eaLnBrk="1" hangingPunct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1" y="152400"/>
            <a:ext cx="8278880" cy="830997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4800" b="0" dirty="0" smtClean="0">
                <a:solidFill>
                  <a:schemeClr val="tx2"/>
                </a:solidFill>
                <a:latin typeface="+mn-lt"/>
              </a:rPr>
              <a:t>What does this really mean?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477000" y="1371600"/>
            <a:ext cx="2254504" cy="39624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+mn-lt"/>
              </a:rPr>
              <a:t>CliniPEARLS</a:t>
            </a:r>
            <a:r>
              <a:rPr lang="en-US" sz="2000" dirty="0" smtClean="0">
                <a:latin typeface="+mn-lt"/>
              </a:rPr>
              <a:t> is a means for healthcare providers to quickly and easily get up-to-date information at the point of care</a:t>
            </a:r>
            <a:endParaRPr lang="en-US" sz="2000" dirty="0">
              <a:latin typeface="+mn-lt"/>
            </a:endParaRP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52400" y="1066799"/>
            <a:ext cx="4038600" cy="4724401"/>
            <a:chOff x="288" y="839"/>
            <a:chExt cx="2544" cy="2976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8" y="1008"/>
              <a:ext cx="2544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en-US" sz="2800">
                <a:solidFill>
                  <a:srgbClr val="000099"/>
                </a:solidFill>
                <a:latin typeface="Trebuchet MS" pitchFamily="34" charset="0"/>
              </a:endParaRPr>
            </a:p>
            <a:p>
              <a:pPr marL="342900" indent="-342900">
                <a:spcBef>
                  <a:spcPct val="20000"/>
                </a:spcBef>
                <a:buFontTx/>
                <a:buBlip>
                  <a:blip r:embed="rId3"/>
                </a:buBlip>
              </a:pPr>
              <a:endParaRPr lang="en-US" sz="2800">
                <a:solidFill>
                  <a:srgbClr val="000099"/>
                </a:solidFill>
                <a:latin typeface="Trebuchet MS" pitchFamily="34" charset="0"/>
              </a:endParaRPr>
            </a:p>
            <a:p>
              <a:pPr marL="342900" indent="-342900">
                <a:spcBef>
                  <a:spcPct val="20000"/>
                </a:spcBef>
                <a:buFontTx/>
                <a:buBlip>
                  <a:blip r:embed="rId3"/>
                </a:buBlip>
              </a:pPr>
              <a:endParaRPr lang="en-US" sz="2800">
                <a:solidFill>
                  <a:srgbClr val="000099"/>
                </a:solidFill>
                <a:latin typeface="Trebuchet MS" pitchFamily="34" charset="0"/>
              </a:endParaRPr>
            </a:p>
            <a:p>
              <a:pPr marL="742950" lvl="1" indent="-285750">
                <a:spcBef>
                  <a:spcPct val="20000"/>
                </a:spcBef>
                <a:buFontTx/>
                <a:buBlip>
                  <a:blip r:embed="rId4"/>
                </a:buBlip>
              </a:pPr>
              <a:endParaRPr lang="en-US" sz="2400">
                <a:solidFill>
                  <a:srgbClr val="000099"/>
                </a:solidFill>
                <a:latin typeface="Trebuchet MS" pitchFamily="34" charset="0"/>
              </a:endParaRPr>
            </a:p>
          </p:txBody>
        </p:sp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1104" y="1200"/>
            <a:ext cx="301" cy="301"/>
          </p:xfrm>
          <a:graphic>
            <a:graphicData uri="http://schemas.openxmlformats.org/presentationml/2006/ole">
              <p:oleObj spid="_x0000_s19458" name="SmartDraw" r:id="rId5" imgW="478440" imgH="478440" progId="SmartDraw.2">
                <p:embed/>
              </p:oleObj>
            </a:graphicData>
          </a:graphic>
        </p:graphicFrame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816" y="839"/>
              <a:ext cx="912" cy="20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816" y="2951"/>
              <a:ext cx="912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 rot="16200000">
              <a:off x="44" y="2091"/>
              <a:ext cx="11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Applications</a:t>
              </a:r>
            </a:p>
          </p:txBody>
        </p:sp>
        <p:graphicFrame>
          <p:nvGraphicFramePr>
            <p:cNvPr id="11" name="Object 14"/>
            <p:cNvGraphicFramePr>
              <a:graphicFrameLocks noChangeAspect="1"/>
            </p:cNvGraphicFramePr>
            <p:nvPr/>
          </p:nvGraphicFramePr>
          <p:xfrm>
            <a:off x="1248" y="935"/>
            <a:ext cx="384" cy="384"/>
          </p:xfrm>
          <a:graphic>
            <a:graphicData uri="http://schemas.openxmlformats.org/presentationml/2006/ole">
              <p:oleObj spid="_x0000_s19459" name="SmartDraw" r:id="rId6" imgW="478440" imgH="478440" progId="SmartDraw.2">
                <p:embed/>
              </p:oleObj>
            </a:graphicData>
          </a:graphic>
        </p:graphicFrame>
        <p:pic>
          <p:nvPicPr>
            <p:cNvPr id="12" name="Picture 20" descr="pocketP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44" y="1367"/>
              <a:ext cx="185" cy="43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887" y="1031"/>
              <a:ext cx="3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Web</a:t>
              </a:r>
            </a:p>
          </p:txBody>
        </p:sp>
        <p:sp>
          <p:nvSpPr>
            <p:cNvPr id="14" name="Text Box 32"/>
            <p:cNvSpPr txBox="1">
              <a:spLocks noChangeArrowheads="1"/>
            </p:cNvSpPr>
            <p:nvPr/>
          </p:nvSpPr>
          <p:spPr bwMode="auto">
            <a:xfrm>
              <a:off x="935" y="1511"/>
              <a:ext cx="3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PDA</a:t>
              </a:r>
            </a:p>
          </p:txBody>
        </p:sp>
        <p:sp>
          <p:nvSpPr>
            <p:cNvPr id="15" name="Text Box 33"/>
            <p:cNvSpPr txBox="1">
              <a:spLocks noChangeArrowheads="1"/>
            </p:cNvSpPr>
            <p:nvPr/>
          </p:nvSpPr>
          <p:spPr bwMode="auto">
            <a:xfrm>
              <a:off x="768" y="3047"/>
              <a:ext cx="6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dirty="0"/>
                <a:t>Content Management</a:t>
              </a:r>
            </a:p>
          </p:txBody>
        </p:sp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768" y="3450"/>
              <a:ext cx="7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dirty="0"/>
                <a:t>Administration</a:t>
              </a:r>
            </a:p>
          </p:txBody>
        </p:sp>
      </p:grpSp>
      <p:grpSp>
        <p:nvGrpSpPr>
          <p:cNvPr id="17" name="Group 30"/>
          <p:cNvGrpSpPr>
            <a:grpSpLocks/>
          </p:cNvGrpSpPr>
          <p:nvPr/>
        </p:nvGrpSpPr>
        <p:grpSpPr bwMode="auto">
          <a:xfrm>
            <a:off x="4251158" y="1142999"/>
            <a:ext cx="1981200" cy="2119313"/>
            <a:chOff x="3504" y="576"/>
            <a:chExt cx="1248" cy="1392"/>
          </a:xfrm>
        </p:grpSpPr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504" y="864"/>
              <a:ext cx="12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8" descr="BD18190_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48" y="1056"/>
              <a:ext cx="1030" cy="780"/>
            </a:xfrm>
            <a:prstGeom prst="rect">
              <a:avLst/>
            </a:prstGeom>
            <a:noFill/>
          </p:spPr>
        </p:pic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3504" y="576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/>
                <a:t>Web Server</a:t>
              </a:r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4251158" y="3643312"/>
            <a:ext cx="1981200" cy="2043113"/>
            <a:chOff x="3504" y="2208"/>
            <a:chExt cx="1248" cy="1335"/>
          </a:xfrm>
        </p:grpSpPr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3504" y="2208"/>
              <a:ext cx="12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11"/>
            <p:cNvSpPr>
              <a:spLocks noChangeArrowheads="1"/>
            </p:cNvSpPr>
            <p:nvPr/>
          </p:nvSpPr>
          <p:spPr bwMode="auto">
            <a:xfrm>
              <a:off x="3840" y="2400"/>
              <a:ext cx="576" cy="816"/>
            </a:xfrm>
            <a:prstGeom prst="flowChartMagneticDisk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3504" y="3312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Database Server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3840" y="2784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SQL</a:t>
              </a:r>
            </a:p>
          </p:txBody>
        </p:sp>
      </p:grp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3581400" y="1066800"/>
            <a:ext cx="0" cy="480060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51"/>
          <p:cNvSpPr>
            <a:spLocks noChangeShapeType="1"/>
          </p:cNvSpPr>
          <p:nvPr/>
        </p:nvSpPr>
        <p:spPr bwMode="auto">
          <a:xfrm>
            <a:off x="5241758" y="326231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8" name="Picture 6" descr="C:\Documents and Settings\janice\Desktop\ipho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2743199"/>
            <a:ext cx="381000" cy="704850"/>
          </a:xfrm>
          <a:prstGeom prst="rect">
            <a:avLst/>
          </a:prstGeom>
          <a:noFill/>
        </p:spPr>
      </p:pic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914400" y="2895599"/>
            <a:ext cx="689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  iPhone</a:t>
            </a:r>
            <a:endParaRPr lang="en-US" sz="1200" dirty="0"/>
          </a:p>
        </p:txBody>
      </p:sp>
      <p:pic>
        <p:nvPicPr>
          <p:cNvPr id="30" name="Picture 7" descr="C:\Documents and Settings\janice\Desktop\blackberr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2600" y="3562349"/>
            <a:ext cx="381000" cy="628650"/>
          </a:xfrm>
          <a:prstGeom prst="rect">
            <a:avLst/>
          </a:prstGeom>
          <a:noFill/>
        </p:spPr>
      </p:pic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914400" y="3657599"/>
            <a:ext cx="8458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Blackberry</a:t>
            </a:r>
            <a:endParaRPr lang="en-US" sz="1200" dirty="0"/>
          </a:p>
        </p:txBody>
      </p:sp>
      <p:pic>
        <p:nvPicPr>
          <p:cNvPr id="32" name="Picture 12" descr="C:\Documents and Settings\janice\Desktop\pepo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09775" y="4562474"/>
            <a:ext cx="428625" cy="466725"/>
          </a:xfrm>
          <a:prstGeom prst="rect">
            <a:avLst/>
          </a:prstGeom>
          <a:noFill/>
        </p:spPr>
      </p:pic>
      <p:pic>
        <p:nvPicPr>
          <p:cNvPr id="33" name="Picture 12" descr="C:\Documents and Settings\janice\Desktop\pepo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09775" y="5095874"/>
            <a:ext cx="428625" cy="466725"/>
          </a:xfrm>
          <a:prstGeom prst="rect">
            <a:avLst/>
          </a:prstGeom>
          <a:noFill/>
        </p:spPr>
      </p:pic>
      <p:sp>
        <p:nvSpPr>
          <p:cNvPr id="34" name="Right Brace 33"/>
          <p:cNvSpPr/>
          <p:nvPr/>
        </p:nvSpPr>
        <p:spPr>
          <a:xfrm>
            <a:off x="2438400" y="1066799"/>
            <a:ext cx="838200" cy="4724400"/>
          </a:xfrm>
          <a:prstGeom prst="rightBrace">
            <a:avLst>
              <a:gd name="adj1" fmla="val 8333"/>
              <a:gd name="adj2" fmla="val 34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2859505" y="2602831"/>
            <a:ext cx="1371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flipH="1">
            <a:off x="2859505" y="2133600"/>
            <a:ext cx="1371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62000" y="2057400"/>
            <a:ext cx="8001000" cy="3352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The Bad: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Support and documentation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left a lot to be desired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User manuals were poorly written and incomplete leading to wasted time and tons of frustration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Extra-work was needed to workaround </a:t>
            </a: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missing features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 in SuperWaba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To install our application, users needed to perform an </a:t>
            </a: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extra-step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 and install SuperWaba VM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9600" y="1524000"/>
            <a:ext cx="7308850" cy="3603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Our experience with the SuperWaba Virtual Machine:</a:t>
            </a:r>
          </a:p>
          <a:p>
            <a:pPr eaLnBrk="1" hangingPunct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758952" y="2057400"/>
            <a:ext cx="8305800" cy="3505200"/>
          </a:xfrm>
        </p:spPr>
        <p:txBody>
          <a:bodyPr/>
          <a:lstStyle/>
          <a:p>
            <a:pPr marL="0" indent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The Ugly: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1800" b="1" dirty="0" smtClean="0">
                <a:solidFill>
                  <a:schemeClr val="tx2"/>
                </a:solidFill>
              </a:rPr>
              <a:t>Overhyped: 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</a:rPr>
              <a:t>SuperWaba falsely claimed that their VM can be installed on Mac computers. </a:t>
            </a:r>
          </a:p>
          <a:p>
            <a:pPr lvl="1" eaLnBrk="1" hangingPunct="1">
              <a:buNone/>
            </a:pPr>
            <a:endParaRPr lang="en-US" sz="1400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9600" y="1524000"/>
            <a:ext cx="7308850" cy="3603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Our experience with the SuperWaba Virtual Machine</a:t>
            </a:r>
            <a:r>
              <a:rPr lang="en-US" sz="2400" dirty="0" smtClean="0">
                <a:solidFill>
                  <a:srgbClr val="002060"/>
                </a:solidFill>
                <a:latin typeface="+mn-lt"/>
                <a:ea typeface="Verdana" pitchFamily="34" charset="0"/>
                <a:cs typeface="Verdana" pitchFamily="34" charset="0"/>
              </a:rPr>
              <a:t>:</a:t>
            </a:r>
          </a:p>
          <a:p>
            <a:pPr eaLnBrk="1" hangingPunct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200" y="1828800"/>
            <a:ext cx="7308850" cy="2671763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 Using a VM was a</a:t>
            </a: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 good choice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: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Increased our </a:t>
            </a: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productivity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significantly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Saved our work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:  when Palm and Windows Mobile market shares vanished, our project survived because it was not tightly linked to a  specific type of device.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Allowed us to </a:t>
            </a: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immediately start the BlackBerry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 version.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00206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79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62000" y="1371600"/>
            <a:ext cx="7308850" cy="43656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Conclusions for using a VM for our CliniPEARLS mobile app: </a:t>
            </a:r>
          </a:p>
          <a:p>
            <a:pPr eaLnBrk="1" hangingPunct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73424"/>
            <a:ext cx="1138236" cy="18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10000"/>
            <a:ext cx="1207738" cy="18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Arial" charset="0"/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609600" indent="-609600">
              <a:buNone/>
            </a:pPr>
            <a:endParaRPr lang="en-US" sz="1800" b="1" dirty="0" smtClean="0">
              <a:solidFill>
                <a:schemeClr val="tx2"/>
              </a:solidFill>
            </a:endParaRPr>
          </a:p>
          <a:p>
            <a:pPr marL="609600" indent="-609600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	SuperWaba VM had been discontinued </a:t>
            </a:r>
            <a:r>
              <a:rPr lang="en-US" sz="1800" dirty="0" smtClean="0">
                <a:solidFill>
                  <a:schemeClr val="tx2"/>
                </a:solidFill>
              </a:rPr>
              <a:t>by the end of 2008 and replaced with </a:t>
            </a:r>
            <a:r>
              <a:rPr lang="en-US" sz="1800" b="1" dirty="0" smtClean="0">
                <a:solidFill>
                  <a:schemeClr val="tx2"/>
                </a:solidFill>
              </a:rPr>
              <a:t>TotalCross </a:t>
            </a:r>
            <a:r>
              <a:rPr lang="en-US" sz="1800" dirty="0" smtClean="0">
                <a:solidFill>
                  <a:schemeClr val="tx2"/>
                </a:solidFill>
              </a:rPr>
              <a:t>VM, which claimed to have the following features:</a:t>
            </a:r>
          </a:p>
          <a:p>
            <a:pPr marL="1409700" lvl="2" indent="-609600"/>
            <a:r>
              <a:rPr lang="en-US" sz="1800" dirty="0" smtClean="0">
                <a:solidFill>
                  <a:schemeClr val="tx2"/>
                </a:solidFill>
              </a:rPr>
              <a:t>95% compatible with SuperWaba, </a:t>
            </a:r>
          </a:p>
          <a:p>
            <a:pPr marL="1409700" lvl="2" indent="-609600"/>
            <a:r>
              <a:rPr lang="en-US" sz="1800" dirty="0" smtClean="0">
                <a:solidFill>
                  <a:schemeClr val="tx2"/>
                </a:solidFill>
              </a:rPr>
              <a:t>run on Palm, Windows Mobile, </a:t>
            </a:r>
            <a:r>
              <a:rPr lang="en-US" sz="1800" b="1" dirty="0" smtClean="0">
                <a:solidFill>
                  <a:schemeClr val="tx2"/>
                </a:solidFill>
              </a:rPr>
              <a:t>BlackBerry </a:t>
            </a:r>
            <a:r>
              <a:rPr lang="en-US" sz="1800" dirty="0" smtClean="0">
                <a:solidFill>
                  <a:schemeClr val="tx2"/>
                </a:solidFill>
              </a:rPr>
              <a:t>and </a:t>
            </a:r>
            <a:r>
              <a:rPr lang="en-US" sz="1800" b="1" dirty="0" smtClean="0">
                <a:solidFill>
                  <a:schemeClr val="tx2"/>
                </a:solidFill>
              </a:rPr>
              <a:t>iPhone</a:t>
            </a:r>
          </a:p>
          <a:p>
            <a:pPr marL="609600" indent="-609600" eaLnBrk="1" hangingPunct="1">
              <a:buNone/>
            </a:pPr>
            <a:endParaRPr lang="en-US" sz="1800" b="1" dirty="0" smtClean="0">
              <a:solidFill>
                <a:schemeClr val="tx2"/>
              </a:solidFill>
            </a:endParaRPr>
          </a:p>
          <a:p>
            <a:pPr marL="609600" indent="-609600" eaLnBrk="1" hangingPunct="1"/>
            <a:endParaRPr lang="en-US" sz="1800" dirty="0" smtClean="0">
              <a:solidFill>
                <a:schemeClr val="tx2"/>
              </a:solidFill>
            </a:endParaRPr>
          </a:p>
          <a:p>
            <a:pPr marL="609600" indent="-609600" eaLnBrk="1" hangingPunct="1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 	</a:t>
            </a:r>
          </a:p>
          <a:p>
            <a:pPr marL="609600" indent="-609600" eaLnBrk="1" hangingPunct="1"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609600" indent="-609600" eaLnBrk="1" hangingPunct="1">
              <a:buNone/>
            </a:pPr>
            <a:endParaRPr lang="en-US" sz="1800" dirty="0" smtClean="0">
              <a:solidFill>
                <a:schemeClr val="tx2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62000" y="1600200"/>
            <a:ext cx="7308850" cy="4365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CliniPEARLS for iPhone and BlackBerry [2009-2010]</a:t>
            </a:r>
          </a:p>
          <a:p>
            <a:pPr eaLnBrk="1" hangingPunct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Arial" charset="0"/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609600" indent="-609600" eaLnBrk="1" hangingPunct="1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Challenges with CliniPEARLS for BlackBerry:</a:t>
            </a:r>
          </a:p>
          <a:p>
            <a:pPr marL="609600" indent="-609600" eaLnBrk="1" hangingPunct="1">
              <a:buNone/>
            </a:pPr>
            <a:endParaRPr lang="en-US" sz="1100" b="1" dirty="0" smtClean="0">
              <a:solidFill>
                <a:schemeClr val="tx2"/>
              </a:solidFill>
            </a:endParaRPr>
          </a:p>
          <a:p>
            <a:pPr marL="609600" indent="-609600" eaLnBrk="1" hangingPunct="1"/>
            <a:r>
              <a:rPr lang="en-US" sz="1600" b="1" dirty="0" smtClean="0">
                <a:solidFill>
                  <a:schemeClr val="tx2"/>
                </a:solidFill>
              </a:rPr>
              <a:t>TotalCross for BlackBerry</a:t>
            </a:r>
            <a:r>
              <a:rPr lang="en-US" sz="1600" dirty="0" smtClean="0">
                <a:solidFill>
                  <a:schemeClr val="tx2"/>
                </a:solidFill>
              </a:rPr>
              <a:t> proved to be released prematurely and </a:t>
            </a:r>
            <a:r>
              <a:rPr lang="en-US" sz="1600" b="1" dirty="0" smtClean="0">
                <a:solidFill>
                  <a:schemeClr val="tx2"/>
                </a:solidFill>
              </a:rPr>
              <a:t>had serious issues</a:t>
            </a:r>
            <a:r>
              <a:rPr lang="en-US" sz="1600" dirty="0" smtClean="0">
                <a:solidFill>
                  <a:schemeClr val="tx2"/>
                </a:solidFill>
              </a:rPr>
              <a:t>. We needed to spend a lot of time and effort to workaround these issues and keep the project afloat. Even now TotalCross VM for BlackBerry still has usability and stability issues.</a:t>
            </a:r>
          </a:p>
          <a:p>
            <a:pPr marL="609600" indent="-609600"/>
            <a:r>
              <a:rPr lang="en-US" sz="1600" b="1" dirty="0" smtClean="0">
                <a:solidFill>
                  <a:schemeClr val="tx2"/>
                </a:solidFill>
              </a:rPr>
              <a:t>BlackBerry devices </a:t>
            </a:r>
            <a:r>
              <a:rPr lang="en-US" sz="1600" dirty="0" smtClean="0">
                <a:solidFill>
                  <a:schemeClr val="tx2"/>
                </a:solidFill>
              </a:rPr>
              <a:t>proved to be </a:t>
            </a:r>
            <a:r>
              <a:rPr lang="en-US" sz="1600" b="1" dirty="0" smtClean="0">
                <a:solidFill>
                  <a:schemeClr val="tx2"/>
                </a:solidFill>
              </a:rPr>
              <a:t>slow, underpowered, and cumbersome</a:t>
            </a:r>
            <a:r>
              <a:rPr lang="en-US" sz="1600" dirty="0" smtClean="0">
                <a:solidFill>
                  <a:schemeClr val="tx2"/>
                </a:solidFill>
              </a:rPr>
              <a:t>. While they could run simple apps like emails and calendar, they were not appropriate for our feature rich application. </a:t>
            </a:r>
          </a:p>
          <a:p>
            <a:pPr marL="609600" indent="-609600"/>
            <a:r>
              <a:rPr lang="en-US" sz="1600" b="1" dirty="0" smtClean="0">
                <a:solidFill>
                  <a:schemeClr val="tx2"/>
                </a:solidFill>
              </a:rPr>
              <a:t>BlackBerry Enterprise Server (BES)</a:t>
            </a:r>
            <a:r>
              <a:rPr lang="en-US" sz="1600" dirty="0" smtClean="0">
                <a:solidFill>
                  <a:schemeClr val="tx2"/>
                </a:solidFill>
              </a:rPr>
              <a:t> [the system which controls all BB devices in organizations like UBC or hospitals] has </a:t>
            </a:r>
            <a:r>
              <a:rPr lang="en-US" sz="1600" b="1" dirty="0" smtClean="0">
                <a:solidFill>
                  <a:schemeClr val="tx2"/>
                </a:solidFill>
              </a:rPr>
              <a:t>strict security settings </a:t>
            </a:r>
            <a:r>
              <a:rPr lang="en-US" sz="1600" dirty="0" smtClean="0">
                <a:solidFill>
                  <a:schemeClr val="tx2"/>
                </a:solidFill>
              </a:rPr>
              <a:t>which added a level of complexity to our app.</a:t>
            </a:r>
          </a:p>
          <a:p>
            <a:pPr marL="609600" indent="-609600" eaLnBrk="1" hangingPunct="1"/>
            <a:endParaRPr lang="en-US" sz="1800" dirty="0" smtClean="0">
              <a:solidFill>
                <a:schemeClr val="tx2"/>
              </a:solidFill>
            </a:endParaRPr>
          </a:p>
          <a:p>
            <a:pPr marL="609600" indent="-609600" eaLnBrk="1" hangingPunct="1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 	</a:t>
            </a:r>
          </a:p>
          <a:p>
            <a:pPr marL="609600" indent="-609600" eaLnBrk="1" hangingPunct="1"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609600" indent="-609600" eaLnBrk="1" hangingPunct="1">
              <a:buNone/>
            </a:pPr>
            <a:endParaRPr lang="en-US" sz="1800" dirty="0" smtClean="0">
              <a:solidFill>
                <a:schemeClr val="tx2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62000" y="1600200"/>
            <a:ext cx="7772400" cy="436562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  <a:latin typeface="+mn-lt"/>
                <a:cs typeface="+mn-cs"/>
              </a:rPr>
              <a:t>CliniPEARLS for iPhone and BlackBerry [2009-2010] </a:t>
            </a:r>
            <a:r>
              <a:rPr lang="en-US" sz="2800" b="0" dirty="0" smtClean="0">
                <a:solidFill>
                  <a:schemeClr val="tx2"/>
                </a:solidFill>
                <a:latin typeface="+mn-lt"/>
                <a:cs typeface="+mn-cs"/>
              </a:rPr>
              <a:t>[contd.]</a:t>
            </a:r>
          </a:p>
          <a:p>
            <a:pPr eaLnBrk="1" hangingPunct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62000" y="2133600"/>
            <a:ext cx="8077200" cy="3429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Challenges with CliniPEARLS for iPhone : </a:t>
            </a:r>
          </a:p>
          <a:p>
            <a:endParaRPr lang="en-US" sz="12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TotalCross for iPhone could run only on devices if you “</a:t>
            </a:r>
            <a:r>
              <a:rPr lang="en-US" sz="1600" dirty="0" err="1" smtClean="0">
                <a:solidFill>
                  <a:schemeClr val="tx2"/>
                </a:solidFill>
                <a:latin typeface="+mn-lt"/>
                <a:cs typeface="+mn-cs"/>
              </a:rPr>
              <a:t>JailBreak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” them, so that it was not an option. We had, instead, to learn how  to program native applications for iPhone.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 iPhone development,  required 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learning a new language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, “Objective-C” and its “Cocoa” development framework, so 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there was nothing we could re-use 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from the Virtual Machine version of CliniPEARLS!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It took about three months to get the iPhone version approved by Apple, due to some communication problems with Apple.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62000" y="1600200"/>
            <a:ext cx="7772400" cy="436562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  <a:latin typeface="+mn-lt"/>
                <a:cs typeface="+mn-cs"/>
              </a:rPr>
              <a:t>CliniPEARLS for iPhone and BlackBerry [2009-2010] </a:t>
            </a:r>
            <a:r>
              <a:rPr lang="en-US" sz="2800" b="0" dirty="0" smtClean="0">
                <a:solidFill>
                  <a:schemeClr val="tx2"/>
                </a:solidFill>
                <a:latin typeface="+mn-lt"/>
                <a:cs typeface="+mn-cs"/>
              </a:rPr>
              <a:t>[contd.]</a:t>
            </a:r>
          </a:p>
          <a:p>
            <a:pPr eaLnBrk="1" hangingPunct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62000" y="1600200"/>
            <a:ext cx="7772400" cy="43656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CliniPEARLS for iPhone and BlackBerry [2009-2010] </a:t>
            </a:r>
            <a:r>
              <a:rPr lang="en-US" sz="2400" b="0" dirty="0" smtClean="0">
                <a:solidFill>
                  <a:schemeClr val="tx2"/>
                </a:solidFill>
                <a:latin typeface="+mn-lt"/>
              </a:rPr>
              <a:t>[contd.]</a:t>
            </a:r>
            <a:endParaRPr lang="en-US" sz="2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eaLnBrk="1" hangingPunct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62000" y="2057400"/>
            <a:ext cx="8077200" cy="3505200"/>
          </a:xfrm>
        </p:spPr>
        <p:txBody>
          <a:bodyPr>
            <a:normAutofit fontScale="62500" lnSpcReduction="20000"/>
          </a:bodyPr>
          <a:lstStyle/>
          <a:p>
            <a:r>
              <a:rPr lang="en-US" sz="2900" b="1" dirty="0" smtClean="0">
                <a:solidFill>
                  <a:schemeClr val="tx2"/>
                </a:solidFill>
                <a:latin typeface="+mn-lt"/>
                <a:cs typeface="+mn-cs"/>
              </a:rPr>
              <a:t>Conclusions: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  <a:latin typeface="+mn-lt"/>
                <a:cs typeface="+mn-cs"/>
              </a:rPr>
              <a:t>The new TotalCross Virtual Machine was </a:t>
            </a:r>
            <a:r>
              <a:rPr lang="en-US" sz="2600" b="1" dirty="0" smtClean="0">
                <a:solidFill>
                  <a:schemeClr val="tx2"/>
                </a:solidFill>
                <a:latin typeface="+mn-lt"/>
                <a:cs typeface="+mn-cs"/>
              </a:rPr>
              <a:t>not a project savior </a:t>
            </a:r>
            <a:r>
              <a:rPr lang="en-US" sz="2600" dirty="0" smtClean="0">
                <a:solidFill>
                  <a:schemeClr val="tx2"/>
                </a:solidFill>
                <a:latin typeface="+mn-lt"/>
                <a:cs typeface="+mn-cs"/>
              </a:rPr>
              <a:t>to us because:</a:t>
            </a:r>
          </a:p>
          <a:p>
            <a:pPr lvl="2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  <a:latin typeface="+mn-lt"/>
                <a:cs typeface="+mn-cs"/>
              </a:rPr>
              <a:t>The benefit of reusing the code from the Palm/Windows Mobile project was overshadowed by the effort we put in dealing with the issues of the TotalCross VM</a:t>
            </a:r>
          </a:p>
          <a:p>
            <a:pPr lvl="2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  <a:latin typeface="+mn-lt"/>
              </a:rPr>
              <a:t>The amount of time needed to address the shortcomings of the TotalCross VM was the same with the one needed to learn native programming and build an iPhone application…</a:t>
            </a:r>
            <a:endParaRPr lang="en-US" sz="26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  <a:latin typeface="+mn-lt"/>
                <a:cs typeface="+mn-cs"/>
              </a:rPr>
              <a:t>The VM was difficult to activate, thus deterring our users from our app. </a:t>
            </a:r>
          </a:p>
          <a:p>
            <a:pPr lvl="2">
              <a:buFont typeface="Arial" pitchFamily="34" charset="0"/>
              <a:buChar char="•"/>
            </a:pPr>
            <a:endParaRPr lang="en-US" sz="26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  <a:latin typeface="+mn-lt"/>
                <a:cs typeface="+mn-cs"/>
              </a:rPr>
              <a:t>The amount of effort involved in native development of the iPhone version was worthy since </a:t>
            </a:r>
            <a:r>
              <a:rPr lang="en-US" sz="2600" b="1" dirty="0" smtClean="0">
                <a:solidFill>
                  <a:schemeClr val="tx2"/>
                </a:solidFill>
                <a:latin typeface="+mn-lt"/>
                <a:cs typeface="+mn-cs"/>
              </a:rPr>
              <a:t>CliniPEARLS for iPhone was an instant success</a:t>
            </a:r>
            <a:r>
              <a:rPr lang="en-US" sz="2600" dirty="0" smtClean="0">
                <a:solidFill>
                  <a:schemeClr val="tx2"/>
                </a:solidFill>
                <a:latin typeface="+mn-lt"/>
                <a:cs typeface="+mn-cs"/>
              </a:rPr>
              <a:t>!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  <a:latin typeface="+mn-lt"/>
                <a:cs typeface="+mn-cs"/>
              </a:rPr>
              <a:t>An unreliable Virtual Machine can bring more harm than advantages.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+mn-lt"/>
                <a:ea typeface="Verdana" pitchFamily="34" charset="0"/>
                <a:cs typeface="Verdana" pitchFamily="34" charset="0"/>
              </a:rPr>
              <a:t>	</a:t>
            </a:r>
            <a:endParaRPr lang="en-US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62000" y="2133600"/>
            <a:ext cx="8077200" cy="3429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CliniPEARLS/iPhone: developing for native platforms can pay off!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But… need to target the </a:t>
            </a: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right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 type of devices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What we have now?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BlackBerry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: losing market share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Android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: fastest growing platform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iPhone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: second after Android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Microsoft, Palm, Symbian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: &lt; 5%</a:t>
            </a: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62000" y="1600200"/>
            <a:ext cx="7308850" cy="4365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Next steps. CliniPEARLS for Android [2011?]</a:t>
            </a:r>
          </a:p>
          <a:p>
            <a:pPr eaLnBrk="1" hangingPunct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743200"/>
            <a:ext cx="3124200" cy="234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62000" y="1600200"/>
            <a:ext cx="7308850" cy="4365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Next steps. CliniPEARLS for Android [2011?]</a:t>
            </a:r>
          </a:p>
          <a:p>
            <a:pPr eaLnBrk="1" hangingPunct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62000" y="2133600"/>
            <a:ext cx="8077200" cy="3429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Which is the best approach?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Native programming using Android Java framework?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Cross-device programming?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Virtual Machine [e.g. TotalCross VM for Android]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Website for mobile devices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WebApps? [Web widgets]</a:t>
            </a: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304800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62000" y="1600200"/>
            <a:ext cx="7308850" cy="4365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Next steps. CliniPEARLS for Android [2011?]</a:t>
            </a:r>
          </a:p>
          <a:p>
            <a:pPr eaLnBrk="1" hangingPunct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62000" y="2133600"/>
            <a:ext cx="8077200" cy="3429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Native programming using Android Java framework: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Makes sense, provided Android’s the popularity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/>
          <p:cNvSpPr txBox="1">
            <a:spLocks/>
          </p:cNvSpPr>
          <p:nvPr/>
        </p:nvSpPr>
        <p:spPr>
          <a:xfrm>
            <a:off x="6858000" y="1066800"/>
            <a:ext cx="1905000" cy="4330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Verdana"/>
              </a:rPr>
              <a:t>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81000" y="152400"/>
            <a:ext cx="84582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The Applications: Administration     </a:t>
            </a:r>
            <a:endParaRPr lang="en-US" sz="4800" dirty="0">
              <a:solidFill>
                <a:schemeClr val="tx2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763" y="1066800"/>
            <a:ext cx="572523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629400" y="1219200"/>
            <a:ext cx="2286000" cy="4191000"/>
          </a:xfrm>
        </p:spPr>
        <p:txBody>
          <a:bodyPr/>
          <a:lstStyle/>
          <a:p>
            <a:r>
              <a:rPr lang="en-US" sz="2400" i="1" dirty="0" smtClean="0">
                <a:latin typeface="Adobe Caslon Pro Bold" pitchFamily="18" charset="0"/>
                <a:ea typeface="Adobe Fangsong Std R" pitchFamily="18" charset="-128"/>
                <a:cs typeface="+mn-cs"/>
              </a:rPr>
              <a:t>Purpose:</a:t>
            </a:r>
          </a:p>
          <a:p>
            <a:r>
              <a:rPr lang="en-US" dirty="0" smtClean="0">
                <a:latin typeface="+mn-lt"/>
              </a:rPr>
              <a:t>Allows for control of: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Providers (i.e. GPAC)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Guidelines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Users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Groups of users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E-mails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62000" y="1600200"/>
            <a:ext cx="7308850" cy="4365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Next steps. CliniPEARLS for Android [2011?]</a:t>
            </a:r>
          </a:p>
          <a:p>
            <a:pPr eaLnBrk="1" hangingPunct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62000" y="1981200"/>
            <a:ext cx="8077200" cy="3429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Cross device programming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? </a:t>
            </a: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Website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for mobile devices [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  <a:hlinkClick r:id="rId2"/>
              </a:rPr>
              <a:t>www.clinipearls.ca/m]</a:t>
            </a:r>
            <a:endParaRPr lang="en-US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lvl="3">
              <a:buNone/>
            </a:pPr>
            <a:endParaRPr lang="en-US" dirty="0" smtClean="0"/>
          </a:p>
          <a:p>
            <a:pPr lvl="3">
              <a:buNone/>
            </a:pPr>
            <a:endParaRPr lang="en-US" dirty="0" smtClean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400" y="2534186"/>
          <a:ext cx="7315200" cy="4095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5950"/>
                <a:gridCol w="1885950"/>
                <a:gridCol w="1790700"/>
                <a:gridCol w="1752600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Android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iPhone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Nokia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Also available…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87040"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Windows 7</a:t>
                      </a:r>
                      <a:r>
                        <a:rPr lang="en-US" sz="16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[Mango]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+[with Opera Mini:]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Windows Mobile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BlackBerry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Featured phones</a:t>
                      </a:r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772894"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95600"/>
            <a:ext cx="1581173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895600"/>
            <a:ext cx="1522192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895600"/>
            <a:ext cx="1405563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62000" y="1600200"/>
            <a:ext cx="7308850" cy="4365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Next steps. CliniPEARLS for Android [2011?]</a:t>
            </a:r>
          </a:p>
          <a:p>
            <a:pPr eaLnBrk="1" hangingPunct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62000" y="2133600"/>
            <a:ext cx="8077200" cy="3429000"/>
          </a:xfrm>
        </p:spPr>
        <p:txBody>
          <a:bodyPr/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Cross device programming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? </a:t>
            </a: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Website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+mn-cs"/>
              </a:rPr>
              <a:t>for mobile devices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Benefits:</a:t>
            </a:r>
          </a:p>
          <a:p>
            <a:pPr lvl="2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Cross-device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 compatibility, 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No need to download app, database, etc.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Users have access to the latest version of application and database</a:t>
            </a:r>
            <a:endParaRPr lang="en-US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Drawbacks: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Devices need a 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permanent connection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 to Internet. [which may be limited or forbidden in some locations] 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Devices need a modern browser compatible with the latest standard [HTML5]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Webs site applications usually are slower than native ones </a:t>
            </a:r>
          </a:p>
          <a:p>
            <a:pPr lvl="3">
              <a:buNone/>
            </a:pPr>
            <a:endParaRPr lang="en-US" dirty="0" smtClean="0"/>
          </a:p>
          <a:p>
            <a:pPr lvl="3">
              <a:buNone/>
            </a:pPr>
            <a:endParaRPr lang="en-US" dirty="0" smtClean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62000" y="1600200"/>
            <a:ext cx="7308850" cy="4365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Next steps. CliniPEARLS for Android [2011?]</a:t>
            </a:r>
          </a:p>
          <a:p>
            <a:pPr eaLnBrk="1" hangingPunct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62000" y="2133600"/>
            <a:ext cx="8077200" cy="3429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+mn-lt"/>
                <a:cs typeface="+mn-cs"/>
              </a:rPr>
              <a:t>Cross-device programming? WebApps [Web widgets]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Websites that run on device 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rather than on the server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Most modern mobile devices can run WebApps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May have the same look and feel like a native app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No need to install additional software [e.g. a VM]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Challenge: each type of mobile device has its own standards for </a:t>
            </a:r>
            <a:r>
              <a:rPr lang="en-US" sz="1600" dirty="0" err="1" smtClean="0">
                <a:solidFill>
                  <a:schemeClr val="tx2"/>
                </a:solidFill>
                <a:latin typeface="+mn-lt"/>
                <a:cs typeface="+mn-cs"/>
              </a:rPr>
              <a:t>WebAps</a:t>
            </a:r>
            <a:endParaRPr lang="en-US" sz="16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Solution:  </a:t>
            </a:r>
            <a:r>
              <a:rPr lang="en-US" sz="1600" dirty="0" err="1" smtClean="0">
                <a:solidFill>
                  <a:schemeClr val="tx2"/>
                </a:solidFill>
                <a:latin typeface="+mn-lt"/>
                <a:cs typeface="+mn-cs"/>
              </a:rPr>
              <a:t>WebAps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 frameworks :</a:t>
            </a:r>
          </a:p>
          <a:p>
            <a:pPr lvl="3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</a:rPr>
              <a:t>Native:</a:t>
            </a:r>
            <a:r>
              <a:rPr lang="en-US" sz="1600" dirty="0" smtClean="0">
                <a:solidFill>
                  <a:schemeClr val="tx2"/>
                </a:solidFill>
              </a:rPr>
              <a:t> iPhone, Android, BlackBerry, </a:t>
            </a:r>
            <a:r>
              <a:rPr lang="en-US" sz="1600" dirty="0" err="1" smtClean="0">
                <a:solidFill>
                  <a:schemeClr val="tx2"/>
                </a:solidFill>
              </a:rPr>
              <a:t>WebOS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</a:p>
          <a:p>
            <a:pPr lvl="3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</a:rPr>
              <a:t>Cross device: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Sencha</a:t>
            </a:r>
            <a:r>
              <a:rPr lang="en-US" sz="1600" dirty="0" smtClean="0">
                <a:solidFill>
                  <a:schemeClr val="tx2"/>
                </a:solidFill>
              </a:rPr>
              <a:t>, PhoneGap, </a:t>
            </a:r>
          </a:p>
          <a:p>
            <a:pPr lvl="4">
              <a:buFont typeface="Arial" pitchFamily="34" charset="0"/>
              <a:buChar char="•"/>
            </a:pPr>
            <a:endParaRPr lang="en-US" sz="1400" dirty="0" smtClean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62000" y="1295400"/>
            <a:ext cx="7308850" cy="4365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Next steps. CliniPEARLS for Android [2011?]</a:t>
            </a:r>
          </a:p>
          <a:p>
            <a:pPr eaLnBrk="1" hangingPunct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85800" y="1752600"/>
            <a:ext cx="8077200" cy="3429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5500" b="1" dirty="0" smtClean="0">
                <a:solidFill>
                  <a:schemeClr val="tx2"/>
                </a:solidFill>
                <a:latin typeface="+mn-lt"/>
                <a:cs typeface="+mn-cs"/>
              </a:rPr>
              <a:t>“Getting to grips with mobile[1]</a:t>
            </a:r>
          </a:p>
          <a:p>
            <a:pPr>
              <a:lnSpc>
                <a:spcPct val="120000"/>
              </a:lnSpc>
            </a:pPr>
            <a:endParaRPr lang="en-US" sz="55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en-US" sz="5500" dirty="0" smtClean="0">
                <a:solidFill>
                  <a:schemeClr val="tx2"/>
                </a:solidFill>
                <a:latin typeface="+mn-lt"/>
                <a:cs typeface="+mn-cs"/>
              </a:rPr>
              <a:t>Not all platforms are designed equal – and getting to grips with mobile development can be a major investment of time and effort, depending on which platform you choose to learn.</a:t>
            </a:r>
          </a:p>
          <a:p>
            <a:pPr>
              <a:lnSpc>
                <a:spcPct val="120000"/>
              </a:lnSpc>
            </a:pPr>
            <a:endParaRPr lang="en-US" sz="55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en-US" sz="5500" dirty="0" smtClean="0">
                <a:solidFill>
                  <a:schemeClr val="tx2"/>
                </a:solidFill>
                <a:latin typeface="+mn-lt"/>
                <a:cs typeface="+mn-cs"/>
              </a:rPr>
              <a:t> </a:t>
            </a:r>
            <a:r>
              <a:rPr lang="en-US" sz="5500" b="1" dirty="0" smtClean="0">
                <a:solidFill>
                  <a:schemeClr val="tx2"/>
                </a:solidFill>
                <a:latin typeface="+mn-lt"/>
                <a:cs typeface="+mn-cs"/>
              </a:rPr>
              <a:t>Android and Qt are by far the easiest platforms to learn</a:t>
            </a:r>
            <a:r>
              <a:rPr lang="en-US" sz="5500" dirty="0" smtClean="0">
                <a:solidFill>
                  <a:schemeClr val="tx2"/>
                </a:solidFill>
                <a:latin typeface="+mn-lt"/>
                <a:cs typeface="+mn-cs"/>
              </a:rPr>
              <a:t>, with respondents requiring an average of under six months to master.  </a:t>
            </a:r>
          </a:p>
          <a:p>
            <a:pPr>
              <a:lnSpc>
                <a:spcPct val="120000"/>
              </a:lnSpc>
            </a:pPr>
            <a:endParaRPr lang="en-US" sz="55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en-US" sz="5500" dirty="0" smtClean="0">
                <a:solidFill>
                  <a:schemeClr val="tx2"/>
                </a:solidFill>
                <a:latin typeface="+mn-lt"/>
                <a:cs typeface="+mn-cs"/>
              </a:rPr>
              <a:t>[…] </a:t>
            </a:r>
            <a:r>
              <a:rPr lang="en-US" sz="5500" b="1" dirty="0" smtClean="0">
                <a:solidFill>
                  <a:schemeClr val="tx2"/>
                </a:solidFill>
                <a:latin typeface="+mn-lt"/>
                <a:cs typeface="+mn-cs"/>
              </a:rPr>
              <a:t>mobile web isn’t such an easy platform to learn</a:t>
            </a:r>
            <a:r>
              <a:rPr lang="en-US" sz="5500" dirty="0" smtClean="0">
                <a:solidFill>
                  <a:schemeClr val="tx2"/>
                </a:solidFill>
                <a:latin typeface="+mn-lt"/>
                <a:cs typeface="+mn-cs"/>
              </a:rPr>
              <a:t>, </a:t>
            </a:r>
            <a:r>
              <a:rPr lang="en-US" sz="5500" b="1" dirty="0" smtClean="0">
                <a:solidFill>
                  <a:schemeClr val="tx2"/>
                </a:solidFill>
                <a:latin typeface="+mn-lt"/>
                <a:cs typeface="+mn-cs"/>
              </a:rPr>
              <a:t>ranking sixth </a:t>
            </a:r>
            <a:r>
              <a:rPr lang="en-US" sz="5500" dirty="0" smtClean="0">
                <a:solidFill>
                  <a:schemeClr val="tx2"/>
                </a:solidFill>
                <a:latin typeface="+mn-lt"/>
                <a:cs typeface="+mn-cs"/>
              </a:rPr>
              <a:t>in terms of learning curve. […]This is not due to the complexity of any one language like HTML or JavaScript, but due to the need for web developers to learn a complex stack of languages and technology frameworks across client and server environments, in addition to having to battle with the challenges of cross-browser portability.”</a:t>
            </a:r>
          </a:p>
          <a:p>
            <a:pPr lvl="4">
              <a:buFont typeface="Arial" pitchFamily="34" charset="0"/>
              <a:buChar char="•"/>
            </a:pPr>
            <a:endParaRPr lang="en-US" sz="1400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  <a:p>
            <a:r>
              <a:rPr lang="en-US" sz="4000" dirty="0" smtClean="0">
                <a:latin typeface="+mn-lt"/>
              </a:rPr>
              <a:t>[1] VisionMobile-Developer_Economics_2011, </a:t>
            </a:r>
            <a:r>
              <a:rPr lang="en-US" sz="4000" dirty="0" smtClean="0">
                <a:latin typeface="+mn-lt"/>
                <a:hlinkClick r:id="rId2"/>
              </a:rPr>
              <a:t>http://www.visionmobile.com/rsc/researchreports/VisionMobile-Developer_Economics_2011.pdf</a:t>
            </a:r>
            <a:endParaRPr lang="en-US" sz="4000" dirty="0" smtClean="0">
              <a:latin typeface="+mn-lt"/>
            </a:endParaRPr>
          </a:p>
          <a:p>
            <a:endParaRPr lang="en-US" sz="4000" dirty="0">
              <a:latin typeface="+mn-lt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312737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62000" y="1066800"/>
            <a:ext cx="7308850" cy="4365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Next steps. CliniPEARLS for Android [2011?]</a:t>
            </a:r>
          </a:p>
          <a:p>
            <a:pPr eaLnBrk="1" hangingPunct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72200" y="1524000"/>
            <a:ext cx="1752600" cy="3276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chemeClr val="tx2"/>
                </a:solidFill>
                <a:latin typeface="+mn-lt"/>
                <a:cs typeface="+mn-cs"/>
              </a:rPr>
              <a:t>The chart illustrates the relative learning curve per platform, and how not all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chemeClr val="tx2"/>
                </a:solidFill>
                <a:latin typeface="+mn-lt"/>
                <a:cs typeface="+mn-cs"/>
              </a:rPr>
              <a:t>platforms are born equal.</a:t>
            </a:r>
          </a:p>
          <a:p>
            <a:endParaRPr lang="en-US" sz="1400" dirty="0" smtClean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  <p:pic>
        <p:nvPicPr>
          <p:cNvPr id="8" name="Picture 7" descr="Average_Time_to_Master_Each_Platfor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5410200" cy="4178413"/>
          </a:xfrm>
          <a:prstGeom prst="rect">
            <a:avLst/>
          </a:prstGeom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7200" y="228600"/>
            <a:ext cx="6324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Challenges &amp; Next steps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/>
          <p:cNvSpPr txBox="1">
            <a:spLocks/>
          </p:cNvSpPr>
          <p:nvPr/>
        </p:nvSpPr>
        <p:spPr>
          <a:xfrm>
            <a:off x="228600" y="2743200"/>
            <a:ext cx="7848600" cy="2653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Verdana"/>
              </a:rPr>
              <a:t>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43933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7620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  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"/>
            <a:ext cx="3200400" cy="547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4400" y="304800"/>
            <a:ext cx="1524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Q&amp;A</a:t>
            </a:r>
            <a:endParaRPr lang="en-US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81800" y="1219200"/>
            <a:ext cx="1949704" cy="4191000"/>
          </a:xfrm>
        </p:spPr>
        <p:txBody>
          <a:bodyPr/>
          <a:lstStyle/>
          <a:p>
            <a:r>
              <a:rPr lang="en-US" sz="2400" i="1" dirty="0" smtClean="0">
                <a:latin typeface="Adobe Caslon Pro Bold" pitchFamily="18" charset="0"/>
                <a:ea typeface="Adobe Fangsong Std R" pitchFamily="18" charset="-128"/>
                <a:cs typeface="+mn-cs"/>
              </a:rPr>
              <a:t>Purpose:</a:t>
            </a:r>
          </a:p>
          <a:p>
            <a:r>
              <a:rPr lang="en-US" sz="2000" dirty="0" smtClean="0">
                <a:latin typeface="+mn-lt"/>
              </a:rPr>
              <a:t>Add, delete, or edit content for all guidelines</a:t>
            </a:r>
            <a:endParaRPr lang="en-US" sz="2000" dirty="0">
              <a:latin typeface="+mn-lt"/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10"/>
          </p:nvPr>
        </p:nvSpPr>
        <p:spPr>
          <a:xfrm>
            <a:off x="381000" y="228600"/>
            <a:ext cx="8229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4800" b="0" dirty="0" smtClean="0">
                <a:solidFill>
                  <a:schemeClr val="tx2"/>
                </a:solidFill>
                <a:latin typeface="+mn-lt"/>
              </a:rPr>
              <a:t>The Applications: Content Editor    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5988994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934200" y="1219200"/>
            <a:ext cx="2057400" cy="4056623"/>
          </a:xfrm>
        </p:spPr>
        <p:txBody>
          <a:bodyPr/>
          <a:lstStyle/>
          <a:p>
            <a:r>
              <a:rPr lang="en-US" sz="2400" i="1" dirty="0" smtClean="0">
                <a:latin typeface="Adobe Caslon Pro Bold" pitchFamily="18" charset="0"/>
                <a:ea typeface="Adobe Fangsong Std R" pitchFamily="18" charset="-128"/>
                <a:cs typeface="+mn-cs"/>
              </a:rPr>
              <a:t>Purpose: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Registration of users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Download of mobile applications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Contact and help information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Online access to the condensed guidelines</a:t>
            </a:r>
          </a:p>
          <a:p>
            <a:endParaRPr lang="en-US" dirty="0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10"/>
          </p:nvPr>
        </p:nvSpPr>
        <p:spPr>
          <a:xfrm>
            <a:off x="381000" y="304800"/>
            <a:ext cx="8229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4800" b="0" dirty="0" smtClean="0">
                <a:solidFill>
                  <a:schemeClr val="tx2"/>
                </a:solidFill>
                <a:latin typeface="+mn-lt"/>
              </a:rPr>
              <a:t>The Applications: Web Site</a:t>
            </a:r>
            <a:endParaRPr lang="en-US" sz="4800" b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57" y="1281113"/>
            <a:ext cx="6256843" cy="3824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4495799"/>
            <a:ext cx="2514600" cy="1295401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latin typeface="Adobe Caslon Pro Bold" pitchFamily="18" charset="0"/>
                <a:ea typeface="Adobe Fangsong Std R" pitchFamily="18" charset="-128"/>
                <a:cs typeface="+mn-cs"/>
              </a:rPr>
              <a:t>Purpose:</a:t>
            </a:r>
          </a:p>
          <a:p>
            <a:r>
              <a:rPr lang="en-US" sz="2000" dirty="0" smtClean="0">
                <a:latin typeface="+mj-lt"/>
              </a:rPr>
              <a:t>Access the guidelines at the point of care</a:t>
            </a:r>
            <a:endParaRPr lang="en-US" sz="2000" dirty="0">
              <a:latin typeface="+mj-lt"/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10"/>
          </p:nvPr>
        </p:nvSpPr>
        <p:spPr>
          <a:xfrm>
            <a:off x="381000" y="152400"/>
            <a:ext cx="8382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4800" b="0" dirty="0" smtClean="0">
                <a:solidFill>
                  <a:schemeClr val="tx2"/>
                </a:solidFill>
                <a:latin typeface="+mn-lt"/>
              </a:rPr>
              <a:t>The Applications: Mobile Devices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243234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4572000" y="1047750"/>
            <a:ext cx="2457450" cy="3676650"/>
            <a:chOff x="3028950" y="1047750"/>
            <a:chExt cx="3086100" cy="4762500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8950" y="1047750"/>
              <a:ext cx="3086100" cy="476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0716" y="1524000"/>
              <a:ext cx="2470484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676400"/>
            <a:ext cx="2133600" cy="365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1606935"/>
            <a:ext cx="2057400" cy="395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152400"/>
            <a:ext cx="8458200" cy="830997"/>
          </a:xfr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0" dirty="0" smtClean="0">
                <a:solidFill>
                  <a:schemeClr val="tx2"/>
                </a:solidFill>
                <a:latin typeface="+mn-lt"/>
              </a:rPr>
              <a:t>The Applications: Mobile Devices</a:t>
            </a:r>
          </a:p>
        </p:txBody>
      </p:sp>
      <p:pic>
        <p:nvPicPr>
          <p:cNvPr id="5" name="Picture 4" descr="photo"/>
          <p:cNvPicPr>
            <a:picLocks noChangeAspect="1" noChangeArrowheads="1"/>
          </p:cNvPicPr>
          <p:nvPr/>
        </p:nvPicPr>
        <p:blipFill>
          <a:blip r:embed="rId2" cstate="print"/>
          <a:srcRect t="90175"/>
          <a:stretch>
            <a:fillRect/>
          </a:stretch>
        </p:blipFill>
        <p:spPr bwMode="auto">
          <a:xfrm>
            <a:off x="301625" y="4479925"/>
            <a:ext cx="838041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ookmarks.jpg"/>
          <p:cNvPicPr>
            <a:picLocks noChangeAspect="1"/>
          </p:cNvPicPr>
          <p:nvPr/>
        </p:nvPicPr>
        <p:blipFill>
          <a:blip r:embed="rId3" cstate="print"/>
          <a:srcRect b="10387"/>
          <a:stretch>
            <a:fillRect/>
          </a:stretch>
        </p:blipFill>
        <p:spPr bwMode="auto">
          <a:xfrm>
            <a:off x="3276600" y="892175"/>
            <a:ext cx="24622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905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7" name="Picture 6" descr="Keyword.jpg"/>
          <p:cNvPicPr>
            <a:picLocks noChangeAspect="1"/>
          </p:cNvPicPr>
          <p:nvPr/>
        </p:nvPicPr>
        <p:blipFill>
          <a:blip r:embed="rId4" cstate="print"/>
          <a:srcRect b="10381"/>
          <a:stretch>
            <a:fillRect/>
          </a:stretch>
        </p:blipFill>
        <p:spPr bwMode="auto">
          <a:xfrm>
            <a:off x="6223000" y="895350"/>
            <a:ext cx="245586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905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8" name="Picture 7" descr="Guidelines.jpg"/>
          <p:cNvPicPr>
            <a:picLocks noChangeAspect="1"/>
          </p:cNvPicPr>
          <p:nvPr/>
        </p:nvPicPr>
        <p:blipFill>
          <a:blip r:embed="rId5" cstate="print"/>
          <a:srcRect b="10402"/>
          <a:stretch>
            <a:fillRect/>
          </a:stretch>
        </p:blipFill>
        <p:spPr bwMode="auto">
          <a:xfrm>
            <a:off x="296863" y="896937"/>
            <a:ext cx="2455862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90500" dir="2700000" rotWithShape="0">
              <a:srgbClr val="808080">
                <a:alpha val="42999"/>
              </a:srgbClr>
            </a:outerShdw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4638" y="4486275"/>
            <a:ext cx="1717675" cy="1076325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C:\Documents and Settings\janice\Desktop\mileston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5009288" cy="4724400"/>
          </a:xfrm>
          <a:prstGeom prst="rect">
            <a:avLst/>
          </a:prstGeom>
          <a:noFill/>
        </p:spPr>
      </p:pic>
      <p:sp>
        <p:nvSpPr>
          <p:cNvPr id="7" name="Text Placeholder 22"/>
          <p:cNvSpPr txBox="1">
            <a:spLocks/>
          </p:cNvSpPr>
          <p:nvPr/>
        </p:nvSpPr>
        <p:spPr>
          <a:xfrm>
            <a:off x="228600" y="2743200"/>
            <a:ext cx="7848600" cy="2653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Verdana"/>
              </a:rPr>
              <a:t>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43933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04800"/>
            <a:ext cx="6019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CliniPEARLS Milestones  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2174</Words>
  <Application>Microsoft Office PowerPoint</Application>
  <PresentationFormat>On-screen Show (4:3)</PresentationFormat>
  <Paragraphs>325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SmartDraw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FOM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 Tian</dc:creator>
  <cp:lastModifiedBy>Janice Tian</cp:lastModifiedBy>
  <cp:revision>210</cp:revision>
  <dcterms:created xsi:type="dcterms:W3CDTF">2011-08-17T22:07:59Z</dcterms:created>
  <dcterms:modified xsi:type="dcterms:W3CDTF">2011-08-18T19:39:01Z</dcterms:modified>
</cp:coreProperties>
</file>