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2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33326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45283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205258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419734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223238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120833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133940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331163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44089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25177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A4ACE-6BD4-43EA-9674-0CE2D9611026}" type="datetimeFigureOut">
              <a:rPr lang="en-CA" smtClean="0"/>
              <a:pPr/>
              <a:t>09/10/2012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200318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A4ACE-6BD4-43EA-9674-0CE2D9611026}" type="datetimeFigureOut">
              <a:rPr lang="en-CA" smtClean="0"/>
              <a:pPr/>
              <a:t>09/10/2012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BF76F-012E-4954-88DF-FB988BECD454}" type="slidenum">
              <a:rPr lang="en-CA" smtClean="0"/>
              <a:pPr/>
              <a:t>‹#›</a:t>
            </a:fld>
            <a:endParaRPr lang="en-CA"/>
          </a:p>
        </p:txBody>
      </p:sp>
    </p:spTree>
    <p:extLst>
      <p:ext uri="{BB962C8B-B14F-4D97-AF65-F5344CB8AC3E}">
        <p14:creationId xmlns="" xmlns:p14="http://schemas.microsoft.com/office/powerpoint/2010/main" val="341978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137.82.134.27/mobi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fps.oreilly.com/titles/9780596805784/index.html" TargetMode="External"/><Relationship Id="rId2" Type="http://schemas.openxmlformats.org/officeDocument/2006/relationships/hyperlink" Target="http://137.82.134.27/mobile"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ixrevisions.com/mobile/native-app-vs-mobile-web-app-comparison/"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137.82.134.27/mobi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 xmlns:p14="http://schemas.microsoft.com/office/powerpoint/2010/main" val="1690569086"/>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smtClean="0">
                          <a:solidFill>
                            <a:schemeClr val="tx2"/>
                          </a:solidFill>
                        </a:rPr>
                        <a:t>JQuery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pic>
        <p:nvPicPr>
          <p:cNvPr id="4" name="Picture 3"/>
          <p:cNvPicPr>
            <a:picLocks noChangeAspect="1"/>
          </p:cNvPicPr>
          <p:nvPr/>
        </p:nvPicPr>
        <p:blipFill>
          <a:blip r:embed="rId2" cstate="print"/>
          <a:srcRect/>
          <a:stretch>
            <a:fillRect/>
          </a:stretch>
        </p:blipFill>
        <p:spPr bwMode="auto">
          <a:xfrm>
            <a:off x="652516" y="1919726"/>
            <a:ext cx="2237597" cy="4302000"/>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3422348" y="1919726"/>
            <a:ext cx="2237597" cy="43020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6244701" y="1919726"/>
            <a:ext cx="2237596" cy="4302000"/>
          </a:xfrm>
          <a:prstGeom prst="rect">
            <a:avLst/>
          </a:prstGeom>
          <a:noFill/>
          <a:ln w="9525">
            <a:noFill/>
            <a:miter lim="800000"/>
            <a:headEnd/>
            <a:tailEnd/>
          </a:ln>
        </p:spPr>
      </p:pic>
      <p:sp>
        <p:nvSpPr>
          <p:cNvPr id="7" name="Title 1"/>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smtClean="0"/>
              <a:t>Comparison of three mobile site development frameworks</a:t>
            </a:r>
            <a:endParaRPr lang="en-CA" sz="2400" b="1" dirty="0"/>
          </a:p>
        </p:txBody>
      </p:sp>
    </p:spTree>
    <p:extLst>
      <p:ext uri="{BB962C8B-B14F-4D97-AF65-F5344CB8AC3E}">
        <p14:creationId xmlns="" xmlns:p14="http://schemas.microsoft.com/office/powerpoint/2010/main" val="375929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3609"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44912"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16216"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Tree>
    <p:extLst>
      <p:ext uri="{BB962C8B-B14F-4D97-AF65-F5344CB8AC3E}">
        <p14:creationId xmlns="" xmlns:p14="http://schemas.microsoft.com/office/powerpoint/2010/main" val="381526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Try these  examples on our dev website, at </a:t>
            </a:r>
            <a:br>
              <a:rPr lang="en-US" sz="1800" dirty="0" smtClean="0"/>
            </a:br>
            <a:r>
              <a:rPr lang="en-US" sz="1800" dirty="0" smtClean="0">
                <a:hlinkClick r:id="rId2"/>
              </a:rPr>
              <a:t>http://137.82.134.27/mobile</a:t>
            </a:r>
            <a:endParaRPr lang="en-US" sz="1800"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347864" y="1556792"/>
            <a:ext cx="2354477" cy="4525963"/>
          </a:xfrm>
          <a:prstGeom prst="rect">
            <a:avLst/>
          </a:prstGeom>
          <a:noFill/>
          <a:ln w="9525">
            <a:noFill/>
            <a:miter lim="800000"/>
            <a:headEnd/>
            <a:tailEnd/>
          </a:ln>
        </p:spPr>
      </p:pic>
      <p:sp>
        <p:nvSpPr>
          <p:cNvPr id="10" name="Rounded Rectangle 9"/>
          <p:cNvSpPr/>
          <p:nvPr/>
        </p:nvSpPr>
        <p:spPr>
          <a:xfrm>
            <a:off x="3563888" y="3140968"/>
            <a:ext cx="18722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Creating an off line Web application with HTML5 </a:t>
            </a:r>
            <a:endParaRPr lang="en-US" sz="2400" b="1" dirty="0"/>
          </a:p>
        </p:txBody>
      </p:sp>
      <p:pic>
        <p:nvPicPr>
          <p:cNvPr id="4" name="Content Placeholder 3" descr="https://encrypted-tbn1.gstatic.com/images?q=tbn:ANd9GcSSeAho0ud8KNcGSdtqCTls0M3Bos51Y1zwq0sVoEYJG7XbFyR3"/>
          <p:cNvPicPr>
            <a:picLocks noGrp="1"/>
          </p:cNvPicPr>
          <p:nvPr>
            <p:ph idx="1"/>
          </p:nvPr>
        </p:nvPicPr>
        <p:blipFill>
          <a:blip r:embed="rId2" cstate="print"/>
          <a:srcRect/>
          <a:stretch>
            <a:fillRect/>
          </a:stretch>
        </p:blipFill>
        <p:spPr bwMode="auto">
          <a:xfrm>
            <a:off x="611560" y="404664"/>
            <a:ext cx="864096" cy="864096"/>
          </a:xfrm>
          <a:prstGeom prst="rect">
            <a:avLst/>
          </a:prstGeom>
          <a:noFill/>
          <a:ln w="9525">
            <a:noFill/>
            <a:miter lim="800000"/>
            <a:headEnd/>
            <a:tailEnd/>
          </a:ln>
        </p:spPr>
      </p:pic>
      <p:sp>
        <p:nvSpPr>
          <p:cNvPr id="5" name="Rectangle 4"/>
          <p:cNvSpPr/>
          <p:nvPr/>
        </p:nvSpPr>
        <p:spPr>
          <a:xfrm>
            <a:off x="611560" y="1628800"/>
            <a:ext cx="7632848" cy="3970318"/>
          </a:xfrm>
          <a:prstGeom prst="rect">
            <a:avLst/>
          </a:prstGeom>
        </p:spPr>
        <p:txBody>
          <a:bodyPr wrap="square">
            <a:spAutoFit/>
          </a:bodyPr>
          <a:lstStyle/>
          <a:p>
            <a:r>
              <a:rPr lang="en-US" dirty="0" smtClean="0"/>
              <a:t>HTML is a programming language used for building and displaying web pages. </a:t>
            </a:r>
          </a:p>
          <a:p>
            <a:r>
              <a:rPr lang="en-US" dirty="0" smtClean="0"/>
              <a:t>Its latest edition is HTML5 which offers </a:t>
            </a:r>
            <a:r>
              <a:rPr lang="en-US" b="1" dirty="0" smtClean="0"/>
              <a:t>cool features </a:t>
            </a:r>
            <a:r>
              <a:rPr lang="en-US" dirty="0" smtClean="0"/>
              <a:t>such as:</a:t>
            </a:r>
          </a:p>
          <a:p>
            <a:endParaRPr lang="en-US" dirty="0" smtClean="0"/>
          </a:p>
          <a:p>
            <a:pPr lvl="1">
              <a:buFont typeface="Arial" pitchFamily="34" charset="0"/>
              <a:buChar char="•"/>
            </a:pPr>
            <a:r>
              <a:rPr lang="en-US" b="1" dirty="0" smtClean="0"/>
              <a:t> Better aspect</a:t>
            </a:r>
            <a:r>
              <a:rPr lang="en-US" dirty="0" smtClean="0"/>
              <a:t> : native support for rounded corners, gradient colors, </a:t>
            </a:r>
          </a:p>
          <a:p>
            <a:pPr lvl="1"/>
            <a:endParaRPr lang="en-US" dirty="0" smtClean="0"/>
          </a:p>
          <a:p>
            <a:pPr lvl="1">
              <a:buFont typeface="Arial" pitchFamily="34" charset="0"/>
              <a:buChar char="•"/>
            </a:pPr>
            <a:r>
              <a:rPr lang="en-US" b="1" dirty="0" smtClean="0"/>
              <a:t> Multimedia</a:t>
            </a:r>
            <a:r>
              <a:rPr lang="en-US" dirty="0" smtClean="0"/>
              <a:t>: HTML5 can render video and audio without the need of third party plugins such as Adobe Flash.  </a:t>
            </a:r>
          </a:p>
          <a:p>
            <a:pPr lvl="1"/>
            <a:endParaRPr lang="en-US" dirty="0" smtClean="0"/>
          </a:p>
          <a:p>
            <a:pPr lvl="1">
              <a:buFont typeface="Arial" pitchFamily="34" charset="0"/>
              <a:buChar char="•"/>
            </a:pPr>
            <a:r>
              <a:rPr lang="en-US" b="1" dirty="0" smtClean="0"/>
              <a:t> Local storage</a:t>
            </a:r>
            <a:r>
              <a:rPr lang="en-US" dirty="0" smtClean="0"/>
              <a:t>: web applications can store fair amounts of data on the user’s device. </a:t>
            </a:r>
          </a:p>
          <a:p>
            <a:pPr lvl="1"/>
            <a:endParaRPr lang="en-US" dirty="0" smtClean="0"/>
          </a:p>
          <a:p>
            <a:pPr lvl="1">
              <a:buFont typeface="Arial" pitchFamily="34" charset="0"/>
              <a:buChar char="•"/>
            </a:pPr>
            <a:r>
              <a:rPr lang="en-US" b="1" dirty="0" smtClean="0"/>
              <a:t> Off line functionality</a:t>
            </a:r>
            <a:r>
              <a:rPr lang="en-US" dirty="0" smtClean="0"/>
              <a:t>: Developers can write </a:t>
            </a:r>
            <a:r>
              <a:rPr lang="en-US" b="1" dirty="0" smtClean="0"/>
              <a:t>web application</a:t>
            </a:r>
            <a:r>
              <a:rPr lang="en-US" dirty="0" smtClean="0"/>
              <a:t> that can run locally on the phone browser, </a:t>
            </a:r>
            <a:r>
              <a:rPr lang="en-US" i="1" dirty="0" smtClean="0"/>
              <a:t>without an internet connection</a:t>
            </a:r>
            <a:r>
              <a:rPr lang="en-US" dirty="0" smtClean="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Websites, Web applications, Off-line Web Applications, Native Application</a:t>
            </a:r>
            <a:endParaRPr lang="en-US" sz="2000" dirty="0"/>
          </a:p>
        </p:txBody>
      </p:sp>
      <p:sp>
        <p:nvSpPr>
          <p:cNvPr id="3" name="Content Placeholder 2"/>
          <p:cNvSpPr>
            <a:spLocks noGrp="1"/>
          </p:cNvSpPr>
          <p:nvPr>
            <p:ph idx="1"/>
          </p:nvPr>
        </p:nvSpPr>
        <p:spPr/>
        <p:txBody>
          <a:bodyPr/>
          <a:lstStyle/>
          <a:p>
            <a:endParaRPr lang="en-US" sz="1800" dirty="0" smtClean="0"/>
          </a:p>
          <a:p>
            <a:r>
              <a:rPr lang="en-US" sz="1800" dirty="0" smtClean="0"/>
              <a:t>HTML5 offers users a better experience, beyond of the traditional </a:t>
            </a:r>
            <a:r>
              <a:rPr lang="en-US" sz="1800" i="1" dirty="0" smtClean="0"/>
              <a:t>websites</a:t>
            </a:r>
            <a:r>
              <a:rPr lang="en-US" sz="1800" dirty="0" smtClean="0"/>
              <a:t> and </a:t>
            </a:r>
            <a:r>
              <a:rPr lang="en-US" sz="1800" i="1" dirty="0" smtClean="0"/>
              <a:t>web applications</a:t>
            </a:r>
            <a:r>
              <a:rPr lang="en-US" sz="1800" dirty="0" smtClean="0"/>
              <a:t>. </a:t>
            </a:r>
          </a:p>
          <a:p>
            <a:endParaRPr lang="en-US" sz="1800" dirty="0" smtClean="0"/>
          </a:p>
          <a:p>
            <a:r>
              <a:rPr lang="en-US" sz="1800" dirty="0" smtClean="0"/>
              <a:t>To demonstrate this, we have created an </a:t>
            </a:r>
            <a:r>
              <a:rPr lang="en-US" sz="1800" i="1" dirty="0" smtClean="0"/>
              <a:t>off-line Web application</a:t>
            </a:r>
            <a:r>
              <a:rPr lang="en-US" sz="1800" dirty="0" smtClean="0"/>
              <a:t>, which we transformed later into a </a:t>
            </a:r>
            <a:r>
              <a:rPr lang="en-US" sz="1800" i="1" dirty="0" smtClean="0"/>
              <a:t>native application</a:t>
            </a:r>
            <a:r>
              <a:rPr lang="en-US" sz="1800" dirty="0" smtClean="0"/>
              <a:t> that can be downloaded on Android devices, and which uses phone’s vibration and geo-location services.</a:t>
            </a:r>
          </a:p>
          <a:p>
            <a:endParaRPr lang="en-US" sz="1800" dirty="0" smtClean="0"/>
          </a:p>
          <a:p>
            <a:r>
              <a:rPr lang="en-US" sz="1800" dirty="0" smtClean="0"/>
              <a:t>First of all, we will review the distinguish characteristics of:</a:t>
            </a:r>
          </a:p>
          <a:p>
            <a:pPr lvl="1">
              <a:buFont typeface="Wingdings" pitchFamily="2" charset="2"/>
              <a:buChar char="§"/>
            </a:pPr>
            <a:r>
              <a:rPr lang="en-US" sz="1800" dirty="0" smtClean="0"/>
              <a:t>Websites,</a:t>
            </a:r>
          </a:p>
          <a:p>
            <a:pPr lvl="1">
              <a:buFont typeface="Wingdings" pitchFamily="2" charset="2"/>
              <a:buChar char="§"/>
            </a:pPr>
            <a:r>
              <a:rPr lang="en-US" sz="1800" dirty="0" smtClean="0"/>
              <a:t> Web applications, </a:t>
            </a:r>
          </a:p>
          <a:p>
            <a:pPr lvl="1">
              <a:buFont typeface="Wingdings" pitchFamily="2" charset="2"/>
              <a:buChar char="§"/>
            </a:pPr>
            <a:r>
              <a:rPr lang="en-US" sz="1800" dirty="0" smtClean="0"/>
              <a:t>Off-line Web Applications,</a:t>
            </a:r>
          </a:p>
          <a:p>
            <a:pPr lvl="1">
              <a:buFont typeface="Wingdings" pitchFamily="2" charset="2"/>
              <a:buChar char="§"/>
            </a:pPr>
            <a:r>
              <a:rPr lang="en-US" sz="1800" dirty="0" smtClean="0"/>
              <a:t> Native Application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lvl="0"/>
            <a:r>
              <a:rPr lang="en-US" sz="2200" b="1" dirty="0" smtClean="0"/>
              <a:t>1. Websites:</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lvl="0"/>
            <a:r>
              <a:rPr lang="en-US" sz="1800" dirty="0" smtClean="0"/>
              <a:t>Consist of web pages and services hosted on a remote servers</a:t>
            </a:r>
          </a:p>
          <a:p>
            <a:pPr lvl="0"/>
            <a:r>
              <a:rPr lang="en-US" sz="1800" i="1" dirty="0" smtClean="0"/>
              <a:t>Users only consume info </a:t>
            </a:r>
            <a:r>
              <a:rPr lang="en-US" sz="1800" dirty="0" smtClean="0"/>
              <a:t>by browsing web pages </a:t>
            </a:r>
          </a:p>
          <a:p>
            <a:pPr lvl="0"/>
            <a:r>
              <a:rPr lang="en-US" sz="1800" dirty="0" smtClean="0"/>
              <a:t>Users need internet access to those servers</a:t>
            </a:r>
          </a:p>
          <a:p>
            <a:pPr lvl="0"/>
            <a:r>
              <a:rPr lang="en-US" sz="1800" dirty="0" smtClean="0"/>
              <a:t>Everything [web pages, databases] is stored on the server</a:t>
            </a:r>
          </a:p>
          <a:p>
            <a:pPr lvl="0"/>
            <a:r>
              <a:rPr lang="en-US" sz="1800" dirty="0" smtClean="0"/>
              <a:t>Examples: Google search</a:t>
            </a:r>
            <a:r>
              <a:rPr lang="en-US" sz="1800" dirty="0" smtClean="0">
                <a:sym typeface="Wingdings"/>
              </a:rPr>
              <a:t></a:t>
            </a:r>
            <a:r>
              <a:rPr lang="en-US" sz="1800" dirty="0" smtClean="0"/>
              <a:t> </a:t>
            </a:r>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lgn="ctr">
              <a:buNone/>
            </a:pPr>
            <a:r>
              <a:rPr lang="en-US" sz="1400" dirty="0" smtClean="0"/>
              <a:t>Figure 1:  mobile website</a:t>
            </a:r>
            <a:endParaRPr lang="en-US" sz="1400" dirty="0"/>
          </a:p>
        </p:txBody>
      </p:sp>
      <p:pic>
        <p:nvPicPr>
          <p:cNvPr id="4" name="Picture 3"/>
          <p:cNvPicPr>
            <a:picLocks noChangeAspect="1"/>
          </p:cNvPicPr>
          <p:nvPr/>
        </p:nvPicPr>
        <p:blipFill>
          <a:blip r:embed="rId2" cstate="print"/>
          <a:srcRect/>
          <a:stretch>
            <a:fillRect/>
          </a:stretch>
        </p:blipFill>
        <p:spPr bwMode="auto">
          <a:xfrm>
            <a:off x="2483768" y="2564904"/>
            <a:ext cx="4200525" cy="247112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sz="2200" b="1" dirty="0" smtClean="0"/>
              <a:t>2. </a:t>
            </a:r>
            <a:r>
              <a:rPr lang="en-US" sz="2000" b="1" dirty="0" smtClean="0"/>
              <a:t>Web applications:</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lvl="0"/>
            <a:r>
              <a:rPr lang="en-US" sz="1800" dirty="0" smtClean="0"/>
              <a:t>Consist of web pages or services that allow user to accomplish some tasks</a:t>
            </a:r>
          </a:p>
          <a:p>
            <a:pPr lvl="0"/>
            <a:r>
              <a:rPr lang="en-US" sz="1800" i="1" dirty="0" smtClean="0"/>
              <a:t>Users can consume, produce or manipulate info</a:t>
            </a:r>
            <a:r>
              <a:rPr lang="en-US" sz="1800" dirty="0" smtClean="0"/>
              <a:t>.</a:t>
            </a:r>
          </a:p>
          <a:p>
            <a:pPr lvl="0"/>
            <a:r>
              <a:rPr lang="en-US" sz="1800" dirty="0" smtClean="0"/>
              <a:t>Users need access to Internet  </a:t>
            </a:r>
          </a:p>
          <a:p>
            <a:pPr lvl="0"/>
            <a:r>
              <a:rPr lang="en-US" sz="1800" dirty="0" smtClean="0"/>
              <a:t>Everything [web pages, databases] is stored on the server</a:t>
            </a:r>
          </a:p>
          <a:p>
            <a:pPr lvl="0"/>
            <a:r>
              <a:rPr lang="en-US" sz="1800" dirty="0" smtClean="0"/>
              <a:t>Examples:  </a:t>
            </a:r>
          </a:p>
          <a:p>
            <a:pPr lvl="1">
              <a:buFont typeface="Wingdings" pitchFamily="2" charset="2"/>
              <a:buChar char="§"/>
            </a:pPr>
            <a:r>
              <a:rPr lang="en-US" sz="1800" dirty="0" smtClean="0"/>
              <a:t>reservation and/or payment systems [e.g. Amazon],  </a:t>
            </a:r>
          </a:p>
          <a:p>
            <a:pPr lvl="1">
              <a:buFont typeface="Wingdings" pitchFamily="2" charset="2"/>
              <a:buChar char="§"/>
            </a:pPr>
            <a:r>
              <a:rPr lang="en-US" sz="1800" dirty="0" smtClean="0"/>
              <a:t>calories counting application [Figure 2.b]</a:t>
            </a:r>
          </a:p>
          <a:p>
            <a:pPr lvl="0">
              <a:buNone/>
            </a:pPr>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lgn="ctr">
              <a:buNone/>
            </a:pPr>
            <a:endParaRPr lang="en-US" sz="1400" dirty="0" smtClean="0"/>
          </a:p>
          <a:p>
            <a:pPr algn="ctr">
              <a:buNone/>
            </a:pPr>
            <a:r>
              <a:rPr lang="en-US" sz="1400" dirty="0" smtClean="0"/>
              <a:t>Figure 2.a) Web application: Amazon shopping cart</a:t>
            </a:r>
            <a:endParaRPr lang="en-US" sz="1400" dirty="0"/>
          </a:p>
        </p:txBody>
      </p:sp>
      <p:pic>
        <p:nvPicPr>
          <p:cNvPr id="5" name="Picture 4"/>
          <p:cNvPicPr/>
          <p:nvPr/>
        </p:nvPicPr>
        <p:blipFill>
          <a:blip r:embed="rId2" cstate="print"/>
          <a:srcRect/>
          <a:stretch>
            <a:fillRect/>
          </a:stretch>
        </p:blipFill>
        <p:spPr bwMode="auto">
          <a:xfrm>
            <a:off x="2411760" y="3140968"/>
            <a:ext cx="3960440" cy="252028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sz="2200" b="1" dirty="0" smtClean="0"/>
              <a:t>2. </a:t>
            </a:r>
            <a:r>
              <a:rPr lang="en-US" sz="2000" b="1" dirty="0" smtClean="0"/>
              <a:t>Web applications:</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lvl="0">
              <a:buNone/>
            </a:pPr>
            <a:endParaRPr lang="en-US" sz="1800" dirty="0" smtClean="0"/>
          </a:p>
          <a:p>
            <a:pPr lvl="0"/>
            <a:endParaRPr lang="en-US" sz="1800" dirty="0" smtClean="0"/>
          </a:p>
          <a:p>
            <a:pPr lvl="0"/>
            <a:endParaRPr lang="en-US" sz="1800" dirty="0" smtClean="0"/>
          </a:p>
          <a:p>
            <a:endParaRPr lang="en-US" sz="1800" dirty="0" smtClean="0"/>
          </a:p>
          <a:p>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lgn="ctr">
              <a:buNone/>
            </a:pPr>
            <a:endParaRPr lang="en-US" sz="1400" dirty="0" smtClean="0"/>
          </a:p>
          <a:p>
            <a:pPr algn="ctr">
              <a:buNone/>
            </a:pPr>
            <a:endParaRPr lang="en-US" sz="1400" dirty="0" smtClean="0"/>
          </a:p>
          <a:p>
            <a:pPr algn="ctr">
              <a:buNone/>
            </a:pPr>
            <a:r>
              <a:rPr lang="en-US" sz="1400" dirty="0" smtClean="0"/>
              <a:t>Figure 2.b) Web application: </a:t>
            </a:r>
            <a:r>
              <a:rPr lang="en-US" sz="1400" b="1" dirty="0" smtClean="0"/>
              <a:t>Kilo</a:t>
            </a:r>
            <a:r>
              <a:rPr lang="en-US" sz="1400" dirty="0" smtClean="0"/>
              <a:t> - </a:t>
            </a:r>
            <a:r>
              <a:rPr lang="en-US" sz="1400" b="1" dirty="0" smtClean="0"/>
              <a:t>a calories counting application</a:t>
            </a:r>
            <a:r>
              <a:rPr lang="en-US" sz="1400" dirty="0" smtClean="0"/>
              <a:t>.</a:t>
            </a:r>
            <a:r>
              <a:rPr lang="en-US" sz="1400" baseline="30000" dirty="0" smtClean="0"/>
              <a:t>[1]</a:t>
            </a:r>
          </a:p>
          <a:p>
            <a:pPr algn="ctr">
              <a:buNone/>
            </a:pPr>
            <a:r>
              <a:rPr lang="en-US" sz="1400" dirty="0" smtClean="0"/>
              <a:t>[As seen on our development server at </a:t>
            </a:r>
            <a:r>
              <a:rPr lang="en-US" sz="1400" u="sng" dirty="0" smtClean="0">
                <a:hlinkClick r:id="rId2"/>
              </a:rPr>
              <a:t>http://137.82.134.27/mobile</a:t>
            </a:r>
            <a:r>
              <a:rPr lang="en-US" sz="1400" dirty="0" smtClean="0"/>
              <a:t>]</a:t>
            </a:r>
          </a:p>
          <a:p>
            <a:pPr algn="ctr">
              <a:buNone/>
            </a:pPr>
            <a:endParaRPr lang="en-US" sz="1400" dirty="0" smtClean="0"/>
          </a:p>
          <a:p>
            <a:pPr algn="ctr">
              <a:buNone/>
            </a:pPr>
            <a:endParaRPr lang="en-US" sz="1400" dirty="0" smtClean="0"/>
          </a:p>
          <a:p>
            <a:pPr>
              <a:buNone/>
            </a:pPr>
            <a:r>
              <a:rPr lang="en-US" sz="1000" dirty="0" smtClean="0"/>
              <a:t>[1]: web app developed by following the examples in the book  “</a:t>
            </a:r>
            <a:r>
              <a:rPr lang="en-US" sz="1000" u="sng" dirty="0" smtClean="0">
                <a:hlinkClick r:id="rId3"/>
              </a:rPr>
              <a:t>Building iPhone Apps with HTML, CSS, and JavaScript</a:t>
            </a:r>
            <a:r>
              <a:rPr lang="en-US" sz="1000" dirty="0" smtClean="0"/>
              <a:t>” by J. Stark</a:t>
            </a:r>
          </a:p>
          <a:p>
            <a:pPr algn="ctr">
              <a:buNone/>
            </a:pPr>
            <a:endParaRPr lang="en-US" sz="1400" dirty="0"/>
          </a:p>
        </p:txBody>
      </p:sp>
      <p:pic>
        <p:nvPicPr>
          <p:cNvPr id="7" name="Picture 6"/>
          <p:cNvPicPr/>
          <p:nvPr/>
        </p:nvPicPr>
        <p:blipFill>
          <a:blip r:embed="rId4" cstate="print"/>
          <a:srcRect/>
          <a:stretch>
            <a:fillRect/>
          </a:stretch>
        </p:blipFill>
        <p:spPr bwMode="auto">
          <a:xfrm>
            <a:off x="1043608" y="1340768"/>
            <a:ext cx="1654493" cy="3180398"/>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3635896" y="1339200"/>
            <a:ext cx="1654493" cy="3180398"/>
          </a:xfrm>
          <a:prstGeom prst="rect">
            <a:avLst/>
          </a:prstGeom>
          <a:noFill/>
          <a:ln w="9525">
            <a:noFill/>
            <a:miter lim="800000"/>
            <a:headEnd/>
            <a:tailEnd/>
          </a:ln>
        </p:spPr>
      </p:pic>
      <p:pic>
        <p:nvPicPr>
          <p:cNvPr id="9" name="Picture 8"/>
          <p:cNvPicPr/>
          <p:nvPr/>
        </p:nvPicPr>
        <p:blipFill>
          <a:blip r:embed="rId6" cstate="print"/>
          <a:srcRect/>
          <a:stretch>
            <a:fillRect/>
          </a:stretch>
        </p:blipFill>
        <p:spPr bwMode="auto">
          <a:xfrm>
            <a:off x="6228184" y="1340768"/>
            <a:ext cx="1654493" cy="318039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lvl="0"/>
            <a:r>
              <a:rPr lang="en-US" sz="2000" b="1" dirty="0" smtClean="0"/>
              <a:t>3. Offline Web applications:</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r>
              <a:rPr lang="en-US" sz="1800" dirty="0" smtClean="0"/>
              <a:t>HTML5 apps can </a:t>
            </a:r>
            <a:r>
              <a:rPr lang="en-US" sz="1800" i="1" dirty="0" smtClean="0"/>
              <a:t>run</a:t>
            </a:r>
            <a:r>
              <a:rPr lang="en-US" sz="1800" dirty="0" smtClean="0"/>
              <a:t> </a:t>
            </a:r>
            <a:r>
              <a:rPr lang="en-US" sz="1800" i="1" dirty="0" smtClean="0"/>
              <a:t>offline</a:t>
            </a:r>
            <a:r>
              <a:rPr lang="en-US" sz="1800" dirty="0" smtClean="0"/>
              <a:t> on devices that support this feature. Offline web apps can use data stored on device into a </a:t>
            </a:r>
            <a:r>
              <a:rPr lang="en-US" sz="1800" i="1" dirty="0" smtClean="0"/>
              <a:t>local database</a:t>
            </a:r>
            <a:r>
              <a:rPr lang="en-US" sz="1800" dirty="0" smtClean="0"/>
              <a:t>. </a:t>
            </a:r>
          </a:p>
          <a:p>
            <a:r>
              <a:rPr lang="en-US" sz="1800" dirty="0" smtClean="0"/>
              <a:t> To make a web application run locally on iPod, for instance, tap on the “+” sign at the bottom of the screen, and then select “</a:t>
            </a:r>
            <a:r>
              <a:rPr lang="en-US" sz="1800" i="1" dirty="0" smtClean="0"/>
              <a:t>Add to Home Screen</a:t>
            </a:r>
            <a:r>
              <a:rPr lang="en-US" sz="1800" dirty="0" smtClean="0"/>
              <a:t>” as seen in Figure</a:t>
            </a:r>
            <a:r>
              <a:rPr lang="en-US" sz="1800" dirty="0" smtClean="0">
                <a:solidFill>
                  <a:schemeClr val="bg1"/>
                </a:solidFill>
              </a:rPr>
              <a:t>_</a:t>
            </a:r>
            <a:r>
              <a:rPr lang="en-US" sz="1800" dirty="0" smtClean="0"/>
              <a:t>3. </a:t>
            </a:r>
          </a:p>
          <a:p>
            <a:r>
              <a:rPr lang="en-US" sz="1800" dirty="0" smtClean="0"/>
              <a:t>After that, the app can be launched from icon on the iPod’s home screen, even without internet connection! </a:t>
            </a:r>
          </a:p>
          <a:p>
            <a:pPr lvl="0">
              <a:buNone/>
            </a:pPr>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algn="ctr">
              <a:buNone/>
            </a:pPr>
            <a:r>
              <a:rPr lang="en-US" sz="1400" dirty="0" smtClean="0"/>
              <a:t>Figure 3: How to store a web application into an iPod touch</a:t>
            </a:r>
            <a:endParaRPr lang="en-US" sz="1400" dirty="0"/>
          </a:p>
        </p:txBody>
      </p:sp>
      <p:pic>
        <p:nvPicPr>
          <p:cNvPr id="6" name="Picture 5" descr="C:\Bradut\Personal\pictures\2012-10-03 001\IMG_0003.png"/>
          <p:cNvPicPr/>
          <p:nvPr/>
        </p:nvPicPr>
        <p:blipFill>
          <a:blip r:embed="rId2" cstate="print"/>
          <a:srcRect/>
          <a:stretch>
            <a:fillRect/>
          </a:stretch>
        </p:blipFill>
        <p:spPr bwMode="auto">
          <a:xfrm>
            <a:off x="1187624" y="2880000"/>
            <a:ext cx="1524000" cy="2286000"/>
          </a:xfrm>
          <a:prstGeom prst="rect">
            <a:avLst/>
          </a:prstGeom>
          <a:noFill/>
          <a:ln w="9525">
            <a:noFill/>
            <a:miter lim="800000"/>
            <a:headEnd/>
            <a:tailEnd/>
          </a:ln>
        </p:spPr>
      </p:pic>
      <p:pic>
        <p:nvPicPr>
          <p:cNvPr id="7" name="Picture 6" descr="C:\Bradut\Personal\pictures\2012-10-03 001\IMG_0004.png"/>
          <p:cNvPicPr/>
          <p:nvPr/>
        </p:nvPicPr>
        <p:blipFill>
          <a:blip r:embed="rId3" cstate="print"/>
          <a:srcRect/>
          <a:stretch>
            <a:fillRect/>
          </a:stretch>
        </p:blipFill>
        <p:spPr bwMode="auto">
          <a:xfrm>
            <a:off x="3347864" y="2880000"/>
            <a:ext cx="1524000" cy="2286000"/>
          </a:xfrm>
          <a:prstGeom prst="rect">
            <a:avLst/>
          </a:prstGeom>
          <a:noFill/>
          <a:ln w="9525">
            <a:noFill/>
            <a:miter lim="800000"/>
            <a:headEnd/>
            <a:tailEnd/>
          </a:ln>
        </p:spPr>
      </p:pic>
      <p:pic>
        <p:nvPicPr>
          <p:cNvPr id="1026" name="Picture 2" descr="C:\Bradut\Personal\pictures\2012-10-03 002\IMG_0005.png"/>
          <p:cNvPicPr>
            <a:picLocks noChangeAspect="1" noChangeArrowheads="1"/>
          </p:cNvPicPr>
          <p:nvPr/>
        </p:nvPicPr>
        <p:blipFill>
          <a:blip r:embed="rId4" cstate="print"/>
          <a:srcRect/>
          <a:stretch>
            <a:fillRect/>
          </a:stretch>
        </p:blipFill>
        <p:spPr bwMode="auto">
          <a:xfrm>
            <a:off x="5508104" y="2880000"/>
            <a:ext cx="1524000" cy="2286000"/>
          </a:xfrm>
          <a:prstGeom prst="rect">
            <a:avLst/>
          </a:prstGeom>
          <a:noFill/>
        </p:spPr>
      </p:pic>
      <p:sp>
        <p:nvSpPr>
          <p:cNvPr id="8" name="Oval 7"/>
          <p:cNvSpPr/>
          <p:nvPr/>
        </p:nvSpPr>
        <p:spPr>
          <a:xfrm>
            <a:off x="6228184" y="4221088"/>
            <a:ext cx="432048" cy="432048"/>
          </a:xfrm>
          <a:prstGeom prst="ellipse">
            <a:avLst/>
          </a:prstGeom>
          <a:solidFill>
            <a:schemeClr val="accent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8" idx="7"/>
          </p:cNvCxnSpPr>
          <p:nvPr/>
        </p:nvCxnSpPr>
        <p:spPr>
          <a:xfrm flipH="1">
            <a:off x="6596960" y="4005064"/>
            <a:ext cx="711344" cy="27929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308304" y="3861048"/>
            <a:ext cx="936104" cy="288032"/>
          </a:xfrm>
          <a:prstGeom prst="rect">
            <a:avLst/>
          </a:prstGeom>
          <a:noFill/>
          <a:ln w="63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Launch App</a:t>
            </a:r>
            <a:endParaRPr lang="en-US" sz="105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lvl="0"/>
            <a:r>
              <a:rPr lang="en-US" sz="2000" b="1" dirty="0" smtClean="0"/>
              <a:t>3. Off line Web applications  [continued]:</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r>
              <a:rPr lang="en-US" sz="1800" dirty="0" smtClean="0"/>
              <a:t>A well written web app can look and behave like a native one, as seen in Figure 4:</a:t>
            </a:r>
          </a:p>
          <a:p>
            <a:endParaRPr lang="en-US" sz="1400" dirty="0"/>
          </a:p>
        </p:txBody>
      </p:sp>
      <p:pic>
        <p:nvPicPr>
          <p:cNvPr id="10" name="Picture 9"/>
          <p:cNvPicPr>
            <a:picLocks noChangeAspect="1"/>
          </p:cNvPicPr>
          <p:nvPr/>
        </p:nvPicPr>
        <p:blipFill>
          <a:blip r:embed="rId2" cstate="print"/>
          <a:stretch>
            <a:fillRect/>
          </a:stretch>
        </p:blipFill>
        <p:spPr bwMode="auto">
          <a:xfrm>
            <a:off x="2051720" y="1412776"/>
            <a:ext cx="4714875" cy="3926205"/>
          </a:xfrm>
          <a:prstGeom prst="rect">
            <a:avLst/>
          </a:prstGeom>
          <a:noFill/>
          <a:ln>
            <a:noFill/>
          </a:ln>
        </p:spPr>
      </p:pic>
      <p:sp>
        <p:nvSpPr>
          <p:cNvPr id="11" name="Rectangle 10"/>
          <p:cNvSpPr/>
          <p:nvPr/>
        </p:nvSpPr>
        <p:spPr>
          <a:xfrm>
            <a:off x="1547664" y="5733256"/>
            <a:ext cx="6408712" cy="461665"/>
          </a:xfrm>
          <a:prstGeom prst="rect">
            <a:avLst/>
          </a:prstGeom>
        </p:spPr>
        <p:txBody>
          <a:bodyPr wrap="square">
            <a:spAutoFit/>
          </a:bodyPr>
          <a:lstStyle/>
          <a:p>
            <a:pPr algn="ctr"/>
            <a:r>
              <a:rPr lang="en-US" sz="1400" dirty="0" smtClean="0"/>
              <a:t>Figure 4: Side-by-side look at </a:t>
            </a:r>
            <a:r>
              <a:rPr lang="en-US" sz="1400" dirty="0" err="1" smtClean="0"/>
              <a:t>Facebook’s</a:t>
            </a:r>
            <a:r>
              <a:rPr lang="en-US" sz="1400" dirty="0" smtClean="0"/>
              <a:t> native app and mobile web app: </a:t>
            </a:r>
          </a:p>
          <a:p>
            <a:pPr algn="ctr"/>
            <a:r>
              <a:rPr lang="en-US" sz="1000" dirty="0" smtClean="0"/>
              <a:t>[source: </a:t>
            </a:r>
            <a:r>
              <a:rPr lang="en-US" sz="1000" u="sng" dirty="0" smtClean="0">
                <a:hlinkClick r:id="rId3"/>
              </a:rPr>
              <a:t>http://sixrevisions.com/mobile/native-app-vs-mobile-web-app-comparison/</a:t>
            </a:r>
            <a:r>
              <a:rPr lang="en-US" sz="1000" dirty="0" smtClean="0"/>
              <a:t>]</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lvl="0"/>
            <a:r>
              <a:rPr lang="en-US" sz="2200" b="1" dirty="0" smtClean="0"/>
              <a:t>4. Native and Hybrid applications:</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r>
              <a:rPr lang="en-US" sz="1800" dirty="0" smtClean="0"/>
              <a:t>While off line Web Application can run …well, off line, and look and behave like native apps, they can access only a limited set of the features on the mobile phones, as seen in Table 1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p:txBody>
      </p:sp>
      <p:graphicFrame>
        <p:nvGraphicFramePr>
          <p:cNvPr id="14" name="Table 13"/>
          <p:cNvGraphicFramePr>
            <a:graphicFrameLocks noGrp="1"/>
          </p:cNvGraphicFramePr>
          <p:nvPr/>
        </p:nvGraphicFramePr>
        <p:xfrm>
          <a:off x="1475656" y="3140968"/>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en-US" dirty="0"/>
                    </a:p>
                  </a:txBody>
                  <a:tcPr/>
                </a:tc>
              </a:tr>
            </a:tbl>
          </a:graphicData>
        </a:graphic>
      </p:graphicFrame>
      <p:pic>
        <p:nvPicPr>
          <p:cNvPr id="2053" name="Picture 5"/>
          <p:cNvPicPr>
            <a:picLocks noChangeAspect="1" noChangeArrowheads="1"/>
          </p:cNvPicPr>
          <p:nvPr/>
        </p:nvPicPr>
        <p:blipFill>
          <a:blip r:embed="rId2" cstate="print"/>
          <a:srcRect/>
          <a:stretch>
            <a:fillRect/>
          </a:stretch>
        </p:blipFill>
        <p:spPr bwMode="auto">
          <a:xfrm>
            <a:off x="683568" y="1844824"/>
            <a:ext cx="7857505" cy="3152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CA" sz="2400" b="1" dirty="0" smtClean="0"/>
              <a:t>Comparison of three mobile site development frameworks</a:t>
            </a:r>
            <a:endParaRPr lang="en-CA"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48753310"/>
              </p:ext>
            </p:extLst>
          </p:nvPr>
        </p:nvGraphicFramePr>
        <p:xfrm>
          <a:off x="457200" y="1020152"/>
          <a:ext cx="8229600" cy="5181600"/>
        </p:xfrm>
        <a:graphic>
          <a:graphicData uri="http://schemas.openxmlformats.org/drawingml/2006/table">
            <a:tbl>
              <a:tblPr firstRow="1" bandRow="1">
                <a:solidFill>
                  <a:srgbClr val="FFFFFF"/>
                </a:solidFill>
                <a:tableStyleId>{5C22544A-7EE6-4342-B048-85BDC9FD1C3A}</a:tableStyleId>
              </a:tblPr>
              <a:tblGrid>
                <a:gridCol w="2057400"/>
                <a:gridCol w="2057400"/>
                <a:gridCol w="2057400"/>
                <a:gridCol w="2057400"/>
              </a:tblGrid>
              <a:tr h="370840">
                <a:tc>
                  <a:txBody>
                    <a:bodyPr/>
                    <a:lstStyle/>
                    <a:p>
                      <a:endParaRPr lang="en-CA" sz="1400" dirty="0">
                        <a:solidFill>
                          <a:schemeClr val="tx2"/>
                        </a:solidFill>
                      </a:endParaRPr>
                    </a:p>
                  </a:txBody>
                  <a:tcPr anchor="ctr">
                    <a:noFill/>
                  </a:tcPr>
                </a:tc>
                <a:tc>
                  <a:txBody>
                    <a:bodyPr/>
                    <a:lstStyle/>
                    <a:p>
                      <a:r>
                        <a:rPr lang="en-CA" sz="1400" dirty="0" smtClean="0">
                          <a:solidFill>
                            <a:schemeClr val="accent6"/>
                          </a:solidFill>
                        </a:rPr>
                        <a:t/>
                      </a:r>
                      <a:br>
                        <a:rPr lang="en-CA" sz="1400" dirty="0" smtClean="0">
                          <a:solidFill>
                            <a:schemeClr val="accent6"/>
                          </a:solidFill>
                        </a:rPr>
                      </a:br>
                      <a:endParaRPr lang="en-CA" sz="1400" dirty="0">
                        <a:solidFill>
                          <a:schemeClr val="accent6"/>
                        </a:solidFill>
                      </a:endParaRPr>
                    </a:p>
                  </a:txBody>
                  <a:tcPr>
                    <a:noFill/>
                  </a:tcPr>
                </a:tc>
                <a:tc>
                  <a:txBody>
                    <a:bodyPr/>
                    <a:lstStyle/>
                    <a:p>
                      <a:endParaRPr lang="en-CA" sz="1400" dirty="0">
                        <a:solidFill>
                          <a:schemeClr val="accent6"/>
                        </a:solidFill>
                      </a:endParaRPr>
                    </a:p>
                  </a:txBody>
                  <a:tcPr>
                    <a:noFill/>
                  </a:tcPr>
                </a:tc>
                <a:tc>
                  <a:txBody>
                    <a:bodyPr/>
                    <a:lstStyle/>
                    <a:p>
                      <a:endParaRPr lang="en-CA" sz="1400" dirty="0">
                        <a:solidFill>
                          <a:schemeClr val="accent6"/>
                        </a:solidFill>
                      </a:endParaRPr>
                    </a:p>
                  </a:txBody>
                  <a:tcPr>
                    <a:noFill/>
                  </a:tcPr>
                </a:tc>
              </a:tr>
              <a:tr h="370840">
                <a:tc>
                  <a:txBody>
                    <a:bodyPr/>
                    <a:lstStyle/>
                    <a:p>
                      <a:r>
                        <a:rPr lang="en-CA" b="1" dirty="0" smtClean="0"/>
                        <a:t>Learning</a:t>
                      </a:r>
                      <a:r>
                        <a:rPr lang="en-CA" b="1" baseline="0" dirty="0" smtClean="0"/>
                        <a:t> Curve</a:t>
                      </a:r>
                      <a:endParaRPr lang="en-CA" b="1" dirty="0"/>
                    </a:p>
                  </a:txBody>
                  <a:tcPr/>
                </a:tc>
                <a:tc>
                  <a:txBody>
                    <a:bodyPr/>
                    <a:lstStyle/>
                    <a:p>
                      <a:r>
                        <a:rPr lang="en-US" dirty="0" smtClean="0"/>
                        <a:t>Very Good</a:t>
                      </a:r>
                    </a:p>
                    <a:p>
                      <a:r>
                        <a:rPr lang="en-US" sz="1200" dirty="0" smtClean="0"/>
                        <a:t>Can use our ASP.NET skills. </a:t>
                      </a:r>
                      <a:endParaRPr lang="en-CA" dirty="0"/>
                    </a:p>
                  </a:txBody>
                  <a:tcPr/>
                </a:tc>
                <a:tc>
                  <a:txBody>
                    <a:bodyPr/>
                    <a:lstStyle/>
                    <a:p>
                      <a:r>
                        <a:rPr lang="en-US" dirty="0" smtClean="0"/>
                        <a:t>Very Good</a:t>
                      </a:r>
                    </a:p>
                    <a:p>
                      <a:r>
                        <a:rPr lang="en-US" sz="1200" dirty="0" smtClean="0"/>
                        <a:t>HTML5 syntax, based on </a:t>
                      </a:r>
                      <a:r>
                        <a:rPr lang="en-US" sz="1200" dirty="0" err="1" smtClean="0"/>
                        <a:t>JQuery</a:t>
                      </a:r>
                      <a:r>
                        <a:rPr lang="en-US" sz="1200" dirty="0" smtClean="0"/>
                        <a:t> and </a:t>
                      </a:r>
                      <a:r>
                        <a:rPr lang="en-US" sz="1200" dirty="0" err="1" smtClean="0"/>
                        <a:t>JQuery</a:t>
                      </a:r>
                      <a:r>
                        <a:rPr lang="en-US" sz="1200" dirty="0" smtClean="0"/>
                        <a:t> UI foundation</a:t>
                      </a:r>
                    </a:p>
                  </a:txBody>
                  <a:tcPr/>
                </a:tc>
                <a:tc>
                  <a:txBody>
                    <a:bodyPr/>
                    <a:lstStyle/>
                    <a:p>
                      <a:r>
                        <a:rPr lang="en-US" dirty="0" smtClean="0"/>
                        <a:t>Good</a:t>
                      </a:r>
                    </a:p>
                    <a:p>
                      <a:r>
                        <a:rPr lang="en-US" sz="1200" dirty="0" smtClean="0"/>
                        <a:t>Same as other </a:t>
                      </a:r>
                      <a:r>
                        <a:rPr lang="en-US" sz="1200" dirty="0" err="1" smtClean="0"/>
                        <a:t>.Net</a:t>
                      </a:r>
                      <a:r>
                        <a:rPr lang="en-US" sz="1200" dirty="0" smtClean="0"/>
                        <a:t> GUI Toolkit</a:t>
                      </a:r>
                    </a:p>
                  </a:txBody>
                  <a:tcPr/>
                </a:tc>
              </a:tr>
              <a:tr h="370840">
                <a:tc>
                  <a:txBody>
                    <a:bodyPr/>
                    <a:lstStyle/>
                    <a:p>
                      <a:r>
                        <a:rPr lang="en-US" b="1" dirty="0" smtClean="0"/>
                        <a:t>Efficiency of the </a:t>
                      </a:r>
                    </a:p>
                    <a:p>
                      <a:r>
                        <a:rPr lang="en-US" b="1" dirty="0" smtClean="0"/>
                        <a:t>development tools</a:t>
                      </a:r>
                    </a:p>
                  </a:txBody>
                  <a:tcPr/>
                </a:tc>
                <a:tc>
                  <a:txBody>
                    <a:bodyPr/>
                    <a:lstStyle/>
                    <a:p>
                      <a:r>
                        <a:rPr lang="en-US" dirty="0" smtClean="0"/>
                        <a:t>Very good</a:t>
                      </a:r>
                    </a:p>
                    <a:p>
                      <a:r>
                        <a:rPr lang="en-US" sz="1200" dirty="0" smtClean="0"/>
                        <a:t>Uses MS Visual Studio, with dedicated iPhone controls</a:t>
                      </a:r>
                    </a:p>
                  </a:txBody>
                  <a:tcPr/>
                </a:tc>
                <a:tc>
                  <a:txBody>
                    <a:bodyPr/>
                    <a:lstStyle/>
                    <a:p>
                      <a:r>
                        <a:rPr lang="en-US" dirty="0" smtClean="0"/>
                        <a:t>Good</a:t>
                      </a:r>
                    </a:p>
                    <a:p>
                      <a:r>
                        <a:rPr lang="en-US" sz="1200" dirty="0" smtClean="0"/>
                        <a:t>Online drag-and-drop UI builder included</a:t>
                      </a:r>
                    </a:p>
                  </a:txBody>
                  <a:tcPr/>
                </a:tc>
                <a:tc>
                  <a:txBody>
                    <a:bodyPr/>
                    <a:lstStyle/>
                    <a:p>
                      <a:r>
                        <a:rPr lang="en-US" dirty="0" smtClean="0"/>
                        <a:t>Good</a:t>
                      </a:r>
                    </a:p>
                    <a:p>
                      <a:r>
                        <a:rPr lang="en-US" sz="1200" dirty="0" smtClean="0"/>
                        <a:t>Uses MS Visual Studio, able to drag and drop GUI control to designer</a:t>
                      </a:r>
                    </a:p>
                  </a:txBody>
                  <a:tcPr/>
                </a:tc>
              </a:tr>
              <a:tr h="370840">
                <a:tc>
                  <a:txBody>
                    <a:bodyPr/>
                    <a:lstStyle/>
                    <a:p>
                      <a:r>
                        <a:rPr lang="en-CA" b="1" dirty="0" smtClean="0"/>
                        <a:t>Developer Support</a:t>
                      </a:r>
                      <a:endParaRPr lang="en-CA" b="1" dirty="0"/>
                    </a:p>
                  </a:txBody>
                  <a:tcPr/>
                </a:tc>
                <a:tc>
                  <a:txBody>
                    <a:bodyPr/>
                    <a:lstStyle/>
                    <a:p>
                      <a:r>
                        <a:rPr lang="en-CA" dirty="0" smtClean="0"/>
                        <a:t>Poor</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Their tech support failed to answer any of our questions during the </a:t>
                      </a:r>
                      <a:r>
                        <a:rPr lang="en-CA" sz="1200" baseline="0" dirty="0" smtClean="0"/>
                        <a:t>evaluation period</a:t>
                      </a:r>
                      <a:r>
                        <a:rPr lang="en-CA" sz="1200" dirty="0" smtClean="0"/>
                        <a:t>. </a:t>
                      </a:r>
                    </a:p>
                    <a:p>
                      <a:endParaRPr lang="en-CA" dirty="0"/>
                    </a:p>
                  </a:txBody>
                  <a:tcPr/>
                </a:tc>
                <a:tc>
                  <a:txBody>
                    <a:bodyPr/>
                    <a:lstStyle/>
                    <a:p>
                      <a:r>
                        <a:rPr lang="en-CA" dirty="0" smtClean="0"/>
                        <a:t>Poor</a:t>
                      </a:r>
                      <a:endParaRPr lang="en-CA" dirty="0"/>
                    </a:p>
                  </a:txBody>
                  <a:tcPr/>
                </a:tc>
                <a:tc>
                  <a:txBody>
                    <a:bodyPr/>
                    <a:lstStyle/>
                    <a:p>
                      <a:r>
                        <a:rPr lang="en-CA" dirty="0" smtClean="0"/>
                        <a:t>Fair</a:t>
                      </a:r>
                      <a:endParaRPr lang="en-US" dirty="0" smtClean="0"/>
                    </a:p>
                    <a:p>
                      <a:r>
                        <a:rPr lang="en-US" sz="1200" dirty="0" smtClean="0"/>
                        <a:t>Offer technical support package and community forum</a:t>
                      </a:r>
                    </a:p>
                  </a:txBody>
                  <a:tcPr/>
                </a:tc>
              </a:tr>
              <a:tr h="370840">
                <a:tc>
                  <a:txBody>
                    <a:bodyPr/>
                    <a:lstStyle/>
                    <a:p>
                      <a:r>
                        <a:rPr lang="en-CA" b="1" dirty="0" smtClean="0"/>
                        <a:t>Documentation</a:t>
                      </a:r>
                      <a:endParaRPr lang="en-CA" b="1" dirty="0"/>
                    </a:p>
                  </a:txBody>
                  <a:tcPr/>
                </a:tc>
                <a:tc>
                  <a:txBody>
                    <a:bodyPr/>
                    <a:lstStyle/>
                    <a:p>
                      <a:r>
                        <a:rPr lang="en-CA" dirty="0" smtClean="0"/>
                        <a:t>Fair</a:t>
                      </a:r>
                    </a:p>
                    <a:p>
                      <a:r>
                        <a:rPr lang="en-CA" sz="1200" dirty="0" smtClean="0"/>
                        <a:t>Users Forums and examples</a:t>
                      </a:r>
                      <a:endParaRPr lang="en-CA" dirty="0" smtClean="0"/>
                    </a:p>
                  </a:txBody>
                  <a:tcPr/>
                </a:tc>
                <a:tc>
                  <a:txBody>
                    <a:bodyPr/>
                    <a:lstStyle/>
                    <a:p>
                      <a:r>
                        <a:rPr lang="en-US" dirty="0" smtClean="0"/>
                        <a:t>Good</a:t>
                      </a:r>
                    </a:p>
                    <a:p>
                      <a:r>
                        <a:rPr lang="en-US" sz="1200" dirty="0" smtClean="0"/>
                        <a:t>Decent library of examples</a:t>
                      </a:r>
                    </a:p>
                  </a:txBody>
                  <a:tcPr/>
                </a:tc>
                <a:tc>
                  <a:txBody>
                    <a:bodyPr/>
                    <a:lstStyle/>
                    <a:p>
                      <a:r>
                        <a:rPr lang="en-CA" dirty="0" smtClean="0"/>
                        <a:t>Good</a:t>
                      </a:r>
                    </a:p>
                    <a:p>
                      <a:r>
                        <a:rPr lang="en-CA" sz="1200" dirty="0" smtClean="0"/>
                        <a:t>Have different version documentation</a:t>
                      </a:r>
                    </a:p>
                  </a:txBody>
                  <a:tcPr/>
                </a:tc>
              </a:tr>
              <a:tr h="370840">
                <a:tc>
                  <a:txBody>
                    <a:bodyPr/>
                    <a:lstStyle/>
                    <a:p>
                      <a:r>
                        <a:rPr lang="en-CA" b="1" dirty="0" smtClean="0"/>
                        <a:t>Aesthetics</a:t>
                      </a:r>
                      <a:endParaRPr lang="en-CA" b="1" dirty="0"/>
                    </a:p>
                  </a:txBody>
                  <a:tcPr/>
                </a:tc>
                <a:tc>
                  <a:txBody>
                    <a:bodyPr/>
                    <a:lstStyle/>
                    <a:p>
                      <a:r>
                        <a:rPr lang="en-CA" dirty="0" smtClean="0"/>
                        <a:t>Very Good</a:t>
                      </a:r>
                    </a:p>
                    <a:p>
                      <a:r>
                        <a:rPr lang="en-CA" sz="1200" dirty="0" smtClean="0"/>
                        <a:t>‘iPhonish’ Aspect.</a:t>
                      </a:r>
                    </a:p>
                    <a:p>
                      <a:r>
                        <a:rPr lang="en-US" sz="1200" dirty="0" smtClean="0"/>
                        <a:t>However customization is not easy</a:t>
                      </a:r>
                      <a:endParaRPr lang="en-CA" sz="1200" dirty="0" smtClean="0"/>
                    </a:p>
                  </a:txBody>
                  <a:tcPr/>
                </a:tc>
                <a:tc>
                  <a:txBody>
                    <a:bodyPr/>
                    <a:lstStyle/>
                    <a:p>
                      <a:r>
                        <a:rPr lang="en-US" dirty="0" smtClean="0"/>
                        <a:t>Very Good</a:t>
                      </a:r>
                    </a:p>
                    <a:p>
                      <a:r>
                        <a:rPr lang="en-US" sz="1200" dirty="0" smtClean="0"/>
                        <a:t>Supports easy theming, styling with CSS or online tools</a:t>
                      </a:r>
                    </a:p>
                  </a:txBody>
                  <a:tcPr/>
                </a:tc>
                <a:tc>
                  <a:txBody>
                    <a:bodyPr/>
                    <a:lstStyle/>
                    <a:p>
                      <a:r>
                        <a:rPr lang="en-CA" dirty="0" smtClean="0"/>
                        <a:t>Good</a:t>
                      </a:r>
                    </a:p>
                    <a:p>
                      <a:r>
                        <a:rPr lang="en-CA" sz="1200" dirty="0" smtClean="0"/>
                        <a:t>‘HTML5’ Aspect</a:t>
                      </a:r>
                      <a:endParaRPr lang="en-CA" dirty="0" smtClean="0"/>
                    </a:p>
                  </a:txBody>
                  <a:tcPr/>
                </a:tc>
              </a:tr>
            </a:tbl>
          </a:graphicData>
        </a:graphic>
      </p:graphicFrame>
      <p:pic>
        <p:nvPicPr>
          <p:cNvPr id="1029" name="Picture 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909" t="-10911" r="-6107" b="-6106"/>
          <a:stretch/>
        </p:blipFill>
        <p:spPr bwMode="auto">
          <a:xfrm>
            <a:off x="4663264" y="967666"/>
            <a:ext cx="1890000" cy="540000"/>
          </a:xfrm>
          <a:prstGeom prst="rect">
            <a:avLst/>
          </a:prstGeom>
          <a:solidFill>
            <a:schemeClr val="bg1"/>
          </a:solidFill>
          <a:ln>
            <a:noFill/>
          </a:ln>
          <a:effectLst/>
        </p:spPr>
      </p:pic>
      <p:pic>
        <p:nvPicPr>
          <p:cNvPr id="1030"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3042" t="7336" r="-57421" b="8360"/>
          <a:stretch/>
        </p:blipFill>
        <p:spPr bwMode="auto">
          <a:xfrm>
            <a:off x="2600390" y="964020"/>
            <a:ext cx="1890000" cy="540000"/>
          </a:xfrm>
          <a:prstGeom prst="rect">
            <a:avLst/>
          </a:prstGeom>
          <a:solidFill>
            <a:schemeClr val="bg1"/>
          </a:solidFill>
          <a:ln>
            <a:noFill/>
          </a:ln>
          <a:effectLst/>
        </p:spPr>
      </p:pic>
      <p:pic>
        <p:nvPicPr>
          <p:cNvPr id="1031" name="Picture 7"/>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240" t="37846" r="-9100" b="38843"/>
          <a:stretch/>
        </p:blipFill>
        <p:spPr bwMode="auto">
          <a:xfrm>
            <a:off x="6704292" y="967666"/>
            <a:ext cx="1890003" cy="540000"/>
          </a:xfrm>
          <a:prstGeom prst="rect">
            <a:avLst/>
          </a:prstGeom>
          <a:solidFill>
            <a:schemeClr val="bg1"/>
          </a:solidFill>
          <a:ln>
            <a:noFill/>
          </a:ln>
          <a:effectLst/>
        </p:spPr>
      </p:pic>
    </p:spTree>
    <p:extLst>
      <p:ext uri="{BB962C8B-B14F-4D97-AF65-F5344CB8AC3E}">
        <p14:creationId xmlns="" xmlns:p14="http://schemas.microsoft.com/office/powerpoint/2010/main" val="33693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74638"/>
            <a:ext cx="8229600" cy="562074"/>
          </a:xfrm>
        </p:spPr>
        <p:txBody>
          <a:bodyPr>
            <a:normAutofit fontScale="90000"/>
          </a:bodyPr>
          <a:lstStyle/>
          <a:p>
            <a:pPr lvl="0"/>
            <a:r>
              <a:rPr lang="en-US" sz="2200" b="1" dirty="0" smtClean="0"/>
              <a:t>4. Native and Hybrid applications [continued]:</a:t>
            </a:r>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fontScale="92500" lnSpcReduction="20000"/>
          </a:bodyPr>
          <a:lstStyle/>
          <a:p>
            <a:pPr>
              <a:buNone/>
            </a:pPr>
            <a:r>
              <a:rPr lang="en-US" sz="1900" dirty="0" smtClean="0"/>
              <a:t>To overcome these limitations, there are two possibilities:</a:t>
            </a:r>
          </a:p>
          <a:p>
            <a:pPr>
              <a:buNone/>
            </a:pPr>
            <a:endParaRPr lang="en-US" sz="1900" dirty="0" smtClean="0"/>
          </a:p>
          <a:p>
            <a:pPr lvl="0">
              <a:buFont typeface="+mj-lt"/>
              <a:buAutoNum type="arabicPeriod"/>
            </a:pPr>
            <a:r>
              <a:rPr lang="en-US" sz="1900" dirty="0" smtClean="0"/>
              <a:t>Write a pure </a:t>
            </a:r>
            <a:r>
              <a:rPr lang="en-US" sz="1900" b="1" dirty="0" smtClean="0"/>
              <a:t>native</a:t>
            </a:r>
            <a:r>
              <a:rPr lang="en-US" sz="1900" dirty="0" smtClean="0"/>
              <a:t> </a:t>
            </a:r>
            <a:r>
              <a:rPr lang="en-US" sz="1900" b="1" dirty="0" smtClean="0"/>
              <a:t>app</a:t>
            </a:r>
            <a:r>
              <a:rPr lang="en-US" sz="1900" dirty="0" smtClean="0"/>
              <a:t>, which may not practical when targeting more than two types of devices, since, for instance,  the same app developed for Android will not run on iPhone. </a:t>
            </a:r>
          </a:p>
          <a:p>
            <a:pPr lvl="0">
              <a:buFont typeface="+mj-lt"/>
              <a:buAutoNum type="arabicPeriod"/>
            </a:pPr>
            <a:r>
              <a:rPr lang="en-US" sz="1900" dirty="0" smtClean="0"/>
              <a:t>Create a </a:t>
            </a:r>
            <a:r>
              <a:rPr lang="en-US" sz="1900" b="1" dirty="0" smtClean="0"/>
              <a:t>hybrid app</a:t>
            </a:r>
            <a:r>
              <a:rPr lang="en-US" sz="1900" dirty="0" smtClean="0"/>
              <a:t>, which is a </a:t>
            </a:r>
            <a:r>
              <a:rPr lang="en-US" sz="1900" i="1" dirty="0" smtClean="0"/>
              <a:t>Native App with a Web App Inside</a:t>
            </a:r>
            <a:r>
              <a:rPr lang="en-US" sz="1900" dirty="0" smtClean="0"/>
              <a:t>. With a hybrid app, the entire user interface appears in a browser window, with a native app wrapped around it to provide access to device functionality not available via the browser </a:t>
            </a:r>
            <a:r>
              <a:rPr lang="en-US" sz="1500" baseline="30000" dirty="0" smtClean="0"/>
              <a:t>[1]</a:t>
            </a:r>
            <a:r>
              <a:rPr lang="en-US" sz="1900" dirty="0" smtClean="0"/>
              <a:t>.</a:t>
            </a:r>
          </a:p>
          <a:p>
            <a:pPr>
              <a:buNone/>
            </a:pPr>
            <a:endParaRPr lang="en-US" sz="1900" dirty="0" smtClean="0"/>
          </a:p>
          <a:p>
            <a:pPr>
              <a:buNone/>
            </a:pPr>
            <a:r>
              <a:rPr lang="en-US" sz="1900" dirty="0" smtClean="0"/>
              <a:t>By using a specialized tool, </a:t>
            </a:r>
            <a:r>
              <a:rPr lang="en-US" sz="1900" b="1" dirty="0" smtClean="0"/>
              <a:t>PhoneGap</a:t>
            </a:r>
            <a:r>
              <a:rPr lang="en-US" sz="1900" dirty="0" smtClean="0"/>
              <a:t>, we were able to transform our WebApp into an Android hybrid app that can be downloaded from our development website. In this new incarnation, our app is now able to access the vibration and geo-location features of the cell phones.</a:t>
            </a:r>
          </a:p>
          <a:p>
            <a:pPr>
              <a:buNone/>
            </a:pPr>
            <a:r>
              <a:rPr lang="en-US" sz="1900" dirty="0" smtClean="0"/>
              <a:t> </a:t>
            </a:r>
          </a:p>
          <a:p>
            <a:pPr>
              <a:buNone/>
            </a:pPr>
            <a:r>
              <a:rPr lang="en-US" sz="1900" dirty="0" smtClean="0"/>
              <a:t>PhoneGap offers a cloud based service that can transform a HTML5 web applications into hybrid for a large number of devices: iPhone/iPad/iPod, Android, Symbian [Nokia], BlackBerry, Samsung Bada, WebOS, Windows Phone </a:t>
            </a:r>
          </a:p>
          <a:p>
            <a:pPr>
              <a:buNone/>
            </a:pPr>
            <a:r>
              <a:rPr lang="en-US" sz="1900" dirty="0" smtClean="0"/>
              <a:t> </a:t>
            </a:r>
          </a:p>
          <a:p>
            <a:pPr>
              <a:buNone/>
            </a:pPr>
            <a:r>
              <a:rPr lang="en-US" sz="1900" dirty="0" smtClean="0"/>
              <a:t> </a:t>
            </a:r>
          </a:p>
          <a:p>
            <a:pPr>
              <a:buNone/>
            </a:pPr>
            <a:r>
              <a:rPr lang="en-US" sz="1900" dirty="0" smtClean="0"/>
              <a:t> </a:t>
            </a:r>
          </a:p>
          <a:p>
            <a:pPr>
              <a:buNone/>
            </a:pPr>
            <a:r>
              <a:rPr lang="en-US" sz="1200" dirty="0" smtClean="0"/>
              <a:t>[1] Source: </a:t>
            </a:r>
            <a:r>
              <a:rPr lang="en-US" sz="1200" dirty="0" err="1" smtClean="0"/>
              <a:t>Lionbridge</a:t>
            </a:r>
            <a:r>
              <a:rPr lang="en-US" sz="1200" dirty="0" smtClean="0"/>
              <a:t>: Mobile Web Apps  vs. Mobile Native Apps: How to Make the Right Choice </a:t>
            </a:r>
          </a:p>
          <a:p>
            <a:endParaRPr lang="en-US" sz="1800" dirty="0" smtClean="0"/>
          </a:p>
          <a:p>
            <a:endParaRPr lang="en-US" sz="1800" dirty="0" smtClean="0"/>
          </a:p>
          <a:p>
            <a:endParaRPr lang="en-US" sz="1800" dirty="0" smtClean="0"/>
          </a:p>
          <a:p>
            <a:endParaRPr lang="en-US" sz="1800" dirty="0" smtClean="0"/>
          </a:p>
          <a:p>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74638"/>
            <a:ext cx="8229600" cy="562074"/>
          </a:xfrm>
        </p:spPr>
        <p:txBody>
          <a:bodyPr>
            <a:normAutofit fontScale="90000"/>
          </a:bodyPr>
          <a:lstStyle/>
          <a:p>
            <a:pPr lvl="0"/>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a:buNone/>
            </a:pPr>
            <a:r>
              <a:rPr lang="en-US" sz="1900" dirty="0" smtClean="0"/>
              <a:t> </a:t>
            </a:r>
          </a:p>
          <a:p>
            <a:pPr>
              <a:buNone/>
            </a:pPr>
            <a:r>
              <a:rPr lang="en-US" sz="1900" dirty="0" smtClean="0"/>
              <a:t> </a:t>
            </a:r>
          </a:p>
          <a:p>
            <a:pPr>
              <a:buNone/>
            </a:pPr>
            <a:r>
              <a:rPr lang="en-US" sz="1900" dirty="0" smtClean="0"/>
              <a:t> </a:t>
            </a:r>
          </a:p>
          <a:p>
            <a:endParaRPr lang="en-US" sz="1800" dirty="0" smtClean="0"/>
          </a:p>
          <a:p>
            <a:endParaRPr lang="en-US" sz="1800" dirty="0" smtClean="0"/>
          </a:p>
          <a:p>
            <a:endParaRPr lang="en-US" sz="1800" dirty="0" smtClean="0"/>
          </a:p>
          <a:p>
            <a:endParaRPr lang="en-US" sz="1800" dirty="0" smtClean="0"/>
          </a:p>
          <a:p>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p:txBody>
      </p:sp>
      <p:sp>
        <p:nvSpPr>
          <p:cNvPr id="3073" name="Rectangle 1"/>
          <p:cNvSpPr>
            <a:spLocks noChangeArrowheads="1"/>
          </p:cNvSpPr>
          <p:nvPr/>
        </p:nvSpPr>
        <p:spPr bwMode="auto">
          <a:xfrm>
            <a:off x="179512" y="40466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Try these examples on our dev website, at </a:t>
            </a:r>
            <a:b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http://137.82.134.27/mobile</a:t>
            </a:r>
            <a:endParaRPr kumimoji="0" lang="en-US" b="0" i="0" u="none" strike="noStrike" cap="none" normalizeH="0" baseline="0" dirty="0" smtClean="0">
              <a:ln>
                <a:noFill/>
              </a:ln>
              <a:solidFill>
                <a:schemeClr val="tx1"/>
              </a:solidFill>
              <a:effectLst/>
              <a:latin typeface="Arial" pitchFamily="34" charset="0"/>
            </a:endParaRPr>
          </a:p>
        </p:txBody>
      </p:sp>
      <p:pic>
        <p:nvPicPr>
          <p:cNvPr id="5" name="Picture 4"/>
          <p:cNvPicPr/>
          <p:nvPr/>
        </p:nvPicPr>
        <p:blipFill>
          <a:blip r:embed="rId3" cstate="print"/>
          <a:srcRect/>
          <a:stretch>
            <a:fillRect/>
          </a:stretch>
        </p:blipFill>
        <p:spPr bwMode="auto">
          <a:xfrm>
            <a:off x="3419872" y="1268760"/>
            <a:ext cx="2573655" cy="4947285"/>
          </a:xfrm>
          <a:prstGeom prst="rect">
            <a:avLst/>
          </a:prstGeom>
          <a:noFill/>
          <a:ln w="9525">
            <a:noFill/>
            <a:miter lim="800000"/>
            <a:headEnd/>
            <a:tailEnd/>
          </a:ln>
        </p:spPr>
      </p:pic>
      <p:sp>
        <p:nvSpPr>
          <p:cNvPr id="6" name="Rounded Rectangle 5"/>
          <p:cNvSpPr/>
          <p:nvPr/>
        </p:nvSpPr>
        <p:spPr>
          <a:xfrm>
            <a:off x="3635896" y="4221088"/>
            <a:ext cx="208823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74638"/>
            <a:ext cx="8229600" cy="562074"/>
          </a:xfrm>
        </p:spPr>
        <p:txBody>
          <a:bodyPr>
            <a:normAutofit fontScale="90000"/>
          </a:bodyPr>
          <a:lstStyle/>
          <a:p>
            <a:pPr lvl="0"/>
            <a:r>
              <a:rPr lang="en-US" dirty="0" smtClean="0"/>
              <a:t/>
            </a:r>
            <a:br>
              <a:rPr lang="en-US" dirty="0" smtClean="0"/>
            </a:br>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a:buNone/>
            </a:pPr>
            <a:r>
              <a:rPr lang="en-US" sz="1900" dirty="0" smtClean="0"/>
              <a:t> </a:t>
            </a:r>
          </a:p>
          <a:p>
            <a:pPr>
              <a:buNone/>
            </a:pPr>
            <a:r>
              <a:rPr lang="en-US" sz="1900" dirty="0" smtClean="0"/>
              <a:t> </a:t>
            </a:r>
          </a:p>
          <a:p>
            <a:pPr>
              <a:buNone/>
            </a:pPr>
            <a:r>
              <a:rPr lang="en-US" sz="1900" dirty="0" smtClean="0"/>
              <a:t> </a:t>
            </a:r>
          </a:p>
          <a:p>
            <a:endParaRPr lang="en-US" sz="1800" dirty="0" smtClean="0"/>
          </a:p>
          <a:p>
            <a:endParaRPr lang="en-US" sz="1800" dirty="0" smtClean="0"/>
          </a:p>
          <a:p>
            <a:endParaRPr lang="en-US" sz="1800" dirty="0" smtClean="0"/>
          </a:p>
          <a:p>
            <a:endParaRPr lang="en-US" sz="1800" dirty="0" smtClean="0"/>
          </a:p>
          <a:p>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p:txBody>
      </p:sp>
      <p:sp>
        <p:nvSpPr>
          <p:cNvPr id="3073" name="Rectangle 1"/>
          <p:cNvSpPr>
            <a:spLocks noChangeArrowheads="1"/>
          </p:cNvSpPr>
          <p:nvPr/>
        </p:nvSpPr>
        <p:spPr bwMode="auto">
          <a:xfrm>
            <a:off x="0" y="191683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ctr" fontAlgn="base">
              <a:spcBef>
                <a:spcPct val="0"/>
              </a:spcBef>
              <a:spcAft>
                <a:spcPct val="0"/>
              </a:spcAft>
            </a:pPr>
            <a:r>
              <a:rPr lang="en-US" sz="4800" dirty="0" smtClean="0">
                <a:latin typeface="Calibri" pitchFamily="34" charset="0"/>
                <a:cs typeface="Times New Roman" pitchFamily="18" charset="0"/>
              </a:rPr>
              <a:t>QUESTIONS?</a:t>
            </a:r>
            <a:endParaRPr kumimoji="0" lang="en-US" sz="4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CA" sz="2400" b="1" dirty="0" smtClean="0"/>
              <a:t>Comparison of three mobile site development frameworks</a:t>
            </a:r>
            <a:endParaRPr lang="en-CA" sz="24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01288423"/>
              </p:ext>
            </p:extLst>
          </p:nvPr>
        </p:nvGraphicFramePr>
        <p:xfrm>
          <a:off x="457200" y="1020152"/>
          <a:ext cx="8229600" cy="5638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CA" sz="1400" dirty="0">
                        <a:solidFill>
                          <a:schemeClr val="tx2"/>
                        </a:solidFill>
                      </a:endParaRPr>
                    </a:p>
                  </a:txBody>
                  <a:tcPr anchor="ctr">
                    <a:noFill/>
                  </a:tcPr>
                </a:tc>
                <a:tc>
                  <a:txBody>
                    <a:bodyPr/>
                    <a:lstStyle/>
                    <a:p>
                      <a:r>
                        <a:rPr lang="en-CA" sz="1400" dirty="0" smtClean="0"/>
                        <a:t/>
                      </a:r>
                      <a:br>
                        <a:rPr lang="en-CA" sz="1400" dirty="0" smtClean="0"/>
                      </a:br>
                      <a:endParaRPr lang="en-CA" sz="1400" dirty="0"/>
                    </a:p>
                  </a:txBody>
                  <a:tcPr>
                    <a:noFill/>
                  </a:tcPr>
                </a:tc>
                <a:tc>
                  <a:txBody>
                    <a:bodyPr/>
                    <a:lstStyle/>
                    <a:p>
                      <a:endParaRPr lang="en-CA" sz="1400" dirty="0"/>
                    </a:p>
                  </a:txBody>
                  <a:tcPr>
                    <a:noFill/>
                  </a:tcPr>
                </a:tc>
                <a:tc>
                  <a:txBody>
                    <a:bodyPr/>
                    <a:lstStyle/>
                    <a:p>
                      <a:endParaRPr lang="en-CA" sz="1400" dirty="0"/>
                    </a:p>
                  </a:txBody>
                  <a:tcPr>
                    <a:noFill/>
                  </a:tcPr>
                </a:tc>
              </a:tr>
              <a:tr h="370840">
                <a:tc>
                  <a:txBody>
                    <a:bodyPr/>
                    <a:lstStyle/>
                    <a:p>
                      <a:r>
                        <a:rPr lang="en-CA" b="1" dirty="0" smtClean="0"/>
                        <a:t>Speed</a:t>
                      </a:r>
                      <a:endParaRPr lang="en-CA" b="1" dirty="0"/>
                    </a:p>
                  </a:txBody>
                  <a:tcPr/>
                </a:tc>
                <a:tc>
                  <a:txBody>
                    <a:bodyPr/>
                    <a:lstStyle/>
                    <a:p>
                      <a:r>
                        <a:rPr lang="en-CA" dirty="0" smtClean="0"/>
                        <a:t>Fair</a:t>
                      </a:r>
                      <a:endParaRPr lang="en-CA" dirty="0"/>
                    </a:p>
                  </a:txBody>
                  <a:tcPr/>
                </a:tc>
                <a:tc>
                  <a:txBody>
                    <a:bodyPr/>
                    <a:lstStyle/>
                    <a:p>
                      <a:r>
                        <a:rPr lang="en-CA" dirty="0" smtClean="0"/>
                        <a:t>Fair</a:t>
                      </a:r>
                      <a:br>
                        <a:rPr lang="en-CA" dirty="0" smtClean="0"/>
                      </a:br>
                      <a:r>
                        <a:rPr lang="en-US" sz="1200" dirty="0" smtClean="0"/>
                        <a:t>Requires initial download of 61kb library. After that, execution speed is fairly smooth.</a:t>
                      </a:r>
                      <a:endParaRPr lang="en-CA" dirty="0"/>
                    </a:p>
                  </a:txBody>
                  <a:tcPr/>
                </a:tc>
                <a:tc>
                  <a:txBody>
                    <a:bodyPr/>
                    <a:lstStyle/>
                    <a:p>
                      <a:r>
                        <a:rPr lang="en-CA" dirty="0" smtClean="0"/>
                        <a:t>Fair</a:t>
                      </a:r>
                      <a:endParaRPr lang="en-CA" dirty="0"/>
                    </a:p>
                  </a:txBody>
                  <a:tcPr/>
                </a:tc>
              </a:tr>
              <a:tr h="370840">
                <a:tc>
                  <a:txBody>
                    <a:bodyPr/>
                    <a:lstStyle/>
                    <a:p>
                      <a:r>
                        <a:rPr lang="en-CA" b="1" dirty="0" smtClean="0"/>
                        <a:t>Cross Platform</a:t>
                      </a:r>
                      <a:endParaRPr lang="en-CA" b="1" dirty="0"/>
                    </a:p>
                  </a:txBody>
                  <a:tcPr/>
                </a:tc>
                <a:tc>
                  <a:txBody>
                    <a:bodyPr/>
                    <a:lstStyle/>
                    <a:p>
                      <a:r>
                        <a:rPr lang="en-US" dirty="0" smtClean="0"/>
                        <a:t>Good</a:t>
                      </a:r>
                    </a:p>
                    <a:p>
                      <a:r>
                        <a:rPr lang="en-US" sz="1200" dirty="0" smtClean="0"/>
                        <a:t>iPhone: very good</a:t>
                      </a:r>
                    </a:p>
                    <a:p>
                      <a:r>
                        <a:rPr lang="en-US" sz="1200" dirty="0" smtClean="0"/>
                        <a:t>Android: good</a:t>
                      </a:r>
                    </a:p>
                    <a:p>
                      <a:r>
                        <a:rPr lang="en-US" sz="1200" dirty="0" smtClean="0"/>
                        <a:t>Nokia: fair	</a:t>
                      </a:r>
                    </a:p>
                    <a:p>
                      <a:r>
                        <a:rPr lang="en-US" sz="1200" dirty="0" smtClean="0"/>
                        <a:t>Blackberry: ?</a:t>
                      </a:r>
                    </a:p>
                  </a:txBody>
                  <a:tcPr/>
                </a:tc>
                <a:tc>
                  <a:txBody>
                    <a:bodyPr/>
                    <a:lstStyle/>
                    <a:p>
                      <a:r>
                        <a:rPr lang="en-US" dirty="0" smtClean="0"/>
                        <a:t>Very Good</a:t>
                      </a:r>
                    </a:p>
                    <a:p>
                      <a:r>
                        <a:rPr lang="en-US" sz="1200" dirty="0" smtClean="0"/>
                        <a:t>3 level “degradable” platform support: </a:t>
                      </a:r>
                      <a:br>
                        <a:rPr lang="en-US" sz="1200" dirty="0" smtClean="0"/>
                      </a:br>
                      <a:r>
                        <a:rPr lang="en-US" sz="1200" dirty="0" smtClean="0"/>
                        <a:t>A: Full Experience</a:t>
                      </a:r>
                      <a:br>
                        <a:rPr lang="en-US" sz="1200" dirty="0" smtClean="0"/>
                      </a:br>
                      <a:r>
                        <a:rPr lang="en-US" sz="1200" dirty="0" smtClean="0"/>
                        <a:t>B: Full Experience Minus AJAX</a:t>
                      </a:r>
                      <a:br>
                        <a:rPr lang="en-US" sz="1200" dirty="0" smtClean="0"/>
                      </a:br>
                      <a:r>
                        <a:rPr lang="en-US" sz="1200" dirty="0" smtClean="0"/>
                        <a:t>C: Basic HTML</a:t>
                      </a:r>
                    </a:p>
                  </a:txBody>
                  <a:tcPr/>
                </a:tc>
                <a:tc>
                  <a:txBody>
                    <a:bodyPr/>
                    <a:lstStyle/>
                    <a:p>
                      <a:r>
                        <a:rPr lang="en-US" dirty="0" smtClean="0"/>
                        <a:t>Bad</a:t>
                      </a:r>
                    </a:p>
                    <a:p>
                      <a:r>
                        <a:rPr lang="en-US" sz="1200" dirty="0" smtClean="0"/>
                        <a:t>iPhone: good</a:t>
                      </a:r>
                    </a:p>
                    <a:p>
                      <a:r>
                        <a:rPr lang="en-US" sz="1200" dirty="0" smtClean="0"/>
                        <a:t>Android: slider not working</a:t>
                      </a:r>
                    </a:p>
                    <a:p>
                      <a:r>
                        <a:rPr lang="en-US" sz="1200" dirty="0" smtClean="0"/>
                        <a:t>Nokia: fair</a:t>
                      </a:r>
                    </a:p>
                    <a:p>
                      <a:r>
                        <a:rPr lang="en-US" sz="1200" dirty="0" smtClean="0"/>
                        <a:t>Blackberry: ?</a:t>
                      </a:r>
                    </a:p>
                  </a:txBody>
                  <a:tcPr/>
                </a:tc>
              </a:tr>
              <a:tr h="370840">
                <a:tc>
                  <a:txBody>
                    <a:bodyPr/>
                    <a:lstStyle/>
                    <a:p>
                      <a:r>
                        <a:rPr lang="en-US" b="1" dirty="0" smtClean="0"/>
                        <a:t>Price</a:t>
                      </a:r>
                    </a:p>
                  </a:txBody>
                  <a:tcPr/>
                </a:tc>
                <a:tc>
                  <a:txBody>
                    <a:bodyPr/>
                    <a:lstStyle/>
                    <a:p>
                      <a:r>
                        <a:rPr lang="en-US" sz="1800" dirty="0" smtClean="0"/>
                        <a:t>$1100 / developer </a:t>
                      </a:r>
                    </a:p>
                    <a:p>
                      <a:r>
                        <a:rPr lang="en-US" sz="1200" dirty="0" smtClean="0"/>
                        <a:t>with Platinum Support </a:t>
                      </a:r>
                    </a:p>
                    <a:p>
                      <a:r>
                        <a:rPr lang="en-US" sz="1800" dirty="0" smtClean="0"/>
                        <a:t>$677 / developer </a:t>
                      </a:r>
                    </a:p>
                    <a:p>
                      <a:r>
                        <a:rPr lang="en-US" sz="1200" dirty="0" smtClean="0"/>
                        <a:t>Subscription Renewal License</a:t>
                      </a:r>
                    </a:p>
                  </a:txBody>
                  <a:tcPr/>
                </a:tc>
                <a:tc>
                  <a:txBody>
                    <a:bodyPr/>
                    <a:lstStyle/>
                    <a:p>
                      <a:r>
                        <a:rPr lang="en-US" sz="1800" dirty="0" smtClean="0"/>
                        <a:t>Free</a:t>
                      </a:r>
                      <a:endParaRPr lang="en-US" sz="1200" dirty="0" smtClean="0"/>
                    </a:p>
                    <a:p>
                      <a:r>
                        <a:rPr lang="en-US" sz="1200" dirty="0" smtClean="0"/>
                        <a:t>Open-Sourced</a:t>
                      </a:r>
                    </a:p>
                  </a:txBody>
                  <a:tcPr/>
                </a:tc>
                <a:tc>
                  <a:txBody>
                    <a:bodyPr/>
                    <a:lstStyle/>
                    <a:p>
                      <a:r>
                        <a:rPr lang="en-US" sz="1800" dirty="0" smtClean="0"/>
                        <a:t>$749 Pro Studio</a:t>
                      </a:r>
                      <a:r>
                        <a:rPr lang="en-US" sz="1200" dirty="0" smtClean="0"/>
                        <a:t> </a:t>
                      </a:r>
                      <a:br>
                        <a:rPr lang="en-US" sz="1200" dirty="0" smtClean="0"/>
                      </a:br>
                      <a:r>
                        <a:rPr lang="en-US" sz="1200" dirty="0" smtClean="0"/>
                        <a:t>with 1 year subscription</a:t>
                      </a:r>
                    </a:p>
                    <a:p>
                      <a:r>
                        <a:rPr lang="en-US" sz="1800" dirty="0" smtClean="0"/>
                        <a:t>$1399 Pro Studio</a:t>
                      </a:r>
                      <a:r>
                        <a:rPr lang="en-US" sz="1200" dirty="0" smtClean="0"/>
                        <a:t> with 2 year subscription</a:t>
                      </a:r>
                    </a:p>
                  </a:txBody>
                  <a:tcPr/>
                </a:tc>
              </a:tr>
              <a:tr h="370840">
                <a:tc>
                  <a:txBody>
                    <a:bodyPr/>
                    <a:lstStyle/>
                    <a:p>
                      <a:r>
                        <a:rPr lang="en-CA" b="1" dirty="0" smtClean="0"/>
                        <a:t>Conclusion</a:t>
                      </a:r>
                      <a:endParaRPr lang="en-CA" b="1" dirty="0"/>
                    </a:p>
                  </a:txBody>
                  <a:tcPr/>
                </a:tc>
                <a:tc>
                  <a:txBody>
                    <a:bodyPr/>
                    <a:lstStyle/>
                    <a:p>
                      <a:r>
                        <a:rPr lang="en-US" sz="1800" dirty="0" smtClean="0"/>
                        <a:t>Good </a:t>
                      </a:r>
                      <a:r>
                        <a:rPr lang="en-US" sz="1200" dirty="0" smtClean="0"/>
                        <a:t>for rapid development, prototyping,</a:t>
                      </a:r>
                    </a:p>
                    <a:p>
                      <a:r>
                        <a:rPr lang="en-US" sz="1800" dirty="0" smtClean="0"/>
                        <a:t>Speed and compatibility </a:t>
                      </a:r>
                      <a:r>
                        <a:rPr lang="en-US" sz="1200" dirty="0" smtClean="0"/>
                        <a:t>with some devices may be a concern</a:t>
                      </a:r>
                    </a:p>
                  </a:txBody>
                  <a:tcPr/>
                </a:tc>
                <a:tc>
                  <a:txBody>
                    <a:bodyPr/>
                    <a:lstStyle/>
                    <a:p>
                      <a:r>
                        <a:rPr lang="en-US" sz="1800" dirty="0" smtClean="0"/>
                        <a:t>Good </a:t>
                      </a:r>
                      <a:r>
                        <a:rPr lang="en-US" sz="1200" dirty="0" smtClean="0"/>
                        <a:t>for building graphical elements on the mobile. </a:t>
                      </a:r>
                      <a:r>
                        <a:rPr lang="en-US" sz="1800" dirty="0" smtClean="0"/>
                        <a:t>Compatible with broad range of mobile </a:t>
                      </a:r>
                      <a:r>
                        <a:rPr lang="en-US" sz="1200" dirty="0" smtClean="0"/>
                        <a:t>devices that degrades with less capable browsers.</a:t>
                      </a:r>
                      <a:endParaRPr lang="en-CA" sz="1200" dirty="0"/>
                    </a:p>
                  </a:txBody>
                  <a:tcPr/>
                </a:tc>
                <a:tc>
                  <a:txBody>
                    <a:bodyPr/>
                    <a:lstStyle/>
                    <a:p>
                      <a:r>
                        <a:rPr lang="en-US" dirty="0" smtClean="0"/>
                        <a:t>Easy </a:t>
                      </a:r>
                      <a:r>
                        <a:rPr lang="en-US" sz="1800" dirty="0" smtClean="0"/>
                        <a:t>to learn </a:t>
                      </a:r>
                      <a:r>
                        <a:rPr lang="en-US" sz="1200" dirty="0" smtClean="0"/>
                        <a:t>how to use.  But the toolkit is still </a:t>
                      </a:r>
                      <a:r>
                        <a:rPr lang="en-US" sz="1800" dirty="0" smtClean="0"/>
                        <a:t>too buggy</a:t>
                      </a:r>
                      <a:endParaRPr lang="en-CA" sz="2800" dirty="0"/>
                    </a:p>
                  </a:txBody>
                  <a:tcPr/>
                </a:tc>
              </a:tr>
            </a:tbl>
          </a:graphicData>
        </a:graphic>
      </p:graphicFrame>
      <p:pic>
        <p:nvPicPr>
          <p:cNvPr id="1029" name="Picture 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909" t="-10911" r="-6107" b="-6106"/>
          <a:stretch/>
        </p:blipFill>
        <p:spPr bwMode="auto">
          <a:xfrm>
            <a:off x="4663264" y="967666"/>
            <a:ext cx="1890000" cy="540000"/>
          </a:xfrm>
          <a:prstGeom prst="rect">
            <a:avLst/>
          </a:prstGeom>
          <a:solidFill>
            <a:schemeClr val="bg1"/>
          </a:solidFill>
          <a:ln>
            <a:noFill/>
          </a:ln>
          <a:effectLst/>
        </p:spPr>
      </p:pic>
      <p:pic>
        <p:nvPicPr>
          <p:cNvPr id="1030"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3042" t="7336" r="-57421" b="8360"/>
          <a:stretch/>
        </p:blipFill>
        <p:spPr bwMode="auto">
          <a:xfrm>
            <a:off x="2600390" y="964020"/>
            <a:ext cx="1890000" cy="540000"/>
          </a:xfrm>
          <a:prstGeom prst="rect">
            <a:avLst/>
          </a:prstGeom>
          <a:solidFill>
            <a:schemeClr val="bg1"/>
          </a:solidFill>
          <a:ln>
            <a:noFill/>
          </a:ln>
          <a:effectLst/>
        </p:spPr>
      </p:pic>
      <p:pic>
        <p:nvPicPr>
          <p:cNvPr id="1031" name="Picture 7"/>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240" t="37846" r="-9100" b="38843"/>
          <a:stretch/>
        </p:blipFill>
        <p:spPr bwMode="auto">
          <a:xfrm>
            <a:off x="6704292" y="967666"/>
            <a:ext cx="1890003" cy="540000"/>
          </a:xfrm>
          <a:prstGeom prst="rect">
            <a:avLst/>
          </a:prstGeom>
          <a:solidFill>
            <a:schemeClr val="bg1"/>
          </a:solidFill>
          <a:ln>
            <a:noFill/>
          </a:ln>
          <a:effectLst/>
        </p:spPr>
      </p:pic>
    </p:spTree>
    <p:extLst>
      <p:ext uri="{BB962C8B-B14F-4D97-AF65-F5344CB8AC3E}">
        <p14:creationId xmlns="" xmlns:p14="http://schemas.microsoft.com/office/powerpoint/2010/main" val="2706567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971600" y="1838960"/>
            <a:ext cx="1654175" cy="318008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744913" y="1838960"/>
            <a:ext cx="1654175" cy="318008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516216" y="1838960"/>
            <a:ext cx="1654175" cy="3180080"/>
          </a:xfrm>
          <a:prstGeom prst="rect">
            <a:avLst/>
          </a:prstGeom>
          <a:noFill/>
          <a:ln w="9525">
            <a:noFill/>
            <a:miter lim="800000"/>
            <a:headEnd/>
            <a:tailEnd/>
          </a:ln>
        </p:spPr>
      </p:pic>
      <p:graphicFrame>
        <p:nvGraphicFramePr>
          <p:cNvPr id="11"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3895051" y="5404574"/>
            <a:ext cx="1353897" cy="369332"/>
          </a:xfrm>
          <a:prstGeom prst="rect">
            <a:avLst/>
          </a:prstGeom>
          <a:noFill/>
        </p:spPr>
        <p:txBody>
          <a:bodyPr wrap="none" rtlCol="0">
            <a:spAutoFit/>
          </a:bodyPr>
          <a:lstStyle/>
          <a:p>
            <a:r>
              <a:rPr lang="en-CA" b="1" dirty="0" smtClean="0"/>
              <a:t>Main screen</a:t>
            </a:r>
            <a:endParaRPr lang="en-CA" b="1" dirty="0"/>
          </a:p>
        </p:txBody>
      </p:sp>
    </p:spTree>
    <p:extLst>
      <p:ext uri="{BB962C8B-B14F-4D97-AF65-F5344CB8AC3E}">
        <p14:creationId xmlns="" xmlns:p14="http://schemas.microsoft.com/office/powerpoint/2010/main" val="238353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1600"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44913"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18225"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3892871" y="5652920"/>
            <a:ext cx="1358257" cy="369332"/>
          </a:xfrm>
          <a:prstGeom prst="rect">
            <a:avLst/>
          </a:prstGeom>
          <a:noFill/>
        </p:spPr>
        <p:txBody>
          <a:bodyPr wrap="none" rtlCol="0">
            <a:spAutoFit/>
          </a:bodyPr>
          <a:lstStyle/>
          <a:p>
            <a:r>
              <a:rPr lang="en-CA" b="1" dirty="0" smtClean="0"/>
              <a:t>Login screen</a:t>
            </a:r>
            <a:endParaRPr lang="en-CA" b="1" dirty="0"/>
          </a:p>
        </p:txBody>
      </p:sp>
    </p:spTree>
    <p:extLst>
      <p:ext uri="{BB962C8B-B14F-4D97-AF65-F5344CB8AC3E}">
        <p14:creationId xmlns="" xmlns:p14="http://schemas.microsoft.com/office/powerpoint/2010/main" val="4260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3609"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44913"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16216"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3923928" y="5620598"/>
            <a:ext cx="1664238" cy="369332"/>
          </a:xfrm>
          <a:prstGeom prst="rect">
            <a:avLst/>
          </a:prstGeom>
          <a:noFill/>
        </p:spPr>
        <p:txBody>
          <a:bodyPr wrap="none" rtlCol="0">
            <a:spAutoFit/>
          </a:bodyPr>
          <a:lstStyle/>
          <a:p>
            <a:r>
              <a:rPr lang="en-CA" b="1" dirty="0" smtClean="0"/>
              <a:t>Single selection</a:t>
            </a:r>
            <a:endParaRPr lang="en-CA" b="1" dirty="0"/>
          </a:p>
        </p:txBody>
      </p:sp>
    </p:spTree>
    <p:extLst>
      <p:ext uri="{BB962C8B-B14F-4D97-AF65-F5344CB8AC3E}">
        <p14:creationId xmlns="" xmlns:p14="http://schemas.microsoft.com/office/powerpoint/2010/main" val="354823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1600"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44913"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05867"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3939455" y="5332566"/>
            <a:ext cx="1265090" cy="369332"/>
          </a:xfrm>
          <a:prstGeom prst="rect">
            <a:avLst/>
          </a:prstGeom>
          <a:noFill/>
        </p:spPr>
        <p:txBody>
          <a:bodyPr wrap="none" rtlCol="0">
            <a:spAutoFit/>
          </a:bodyPr>
          <a:lstStyle/>
          <a:p>
            <a:r>
              <a:rPr lang="en-CA" b="1" dirty="0" smtClean="0"/>
              <a:t>Date picker</a:t>
            </a:r>
            <a:endParaRPr lang="en-CA" b="1" dirty="0"/>
          </a:p>
        </p:txBody>
      </p:sp>
    </p:spTree>
    <p:extLst>
      <p:ext uri="{BB962C8B-B14F-4D97-AF65-F5344CB8AC3E}">
        <p14:creationId xmlns="" xmlns:p14="http://schemas.microsoft.com/office/powerpoint/2010/main" val="289784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1600"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44913"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16216"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err="1" smtClean="0">
                          <a:solidFill>
                            <a:schemeClr val="tx2"/>
                          </a:solidFill>
                        </a:rPr>
                        <a:t>JQuery</a:t>
                      </a:r>
                      <a:r>
                        <a:rPr lang="en-CA" sz="1800" dirty="0" smtClean="0">
                          <a:solidFill>
                            <a:schemeClr val="tx2"/>
                          </a:solidFill>
                        </a:rPr>
                        <a:t>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4208759" y="5517232"/>
            <a:ext cx="726481" cy="369332"/>
          </a:xfrm>
          <a:prstGeom prst="rect">
            <a:avLst/>
          </a:prstGeom>
          <a:noFill/>
        </p:spPr>
        <p:txBody>
          <a:bodyPr wrap="none" rtlCol="0">
            <a:spAutoFit/>
          </a:bodyPr>
          <a:lstStyle/>
          <a:p>
            <a:r>
              <a:rPr lang="en-CA" b="1" dirty="0" smtClean="0"/>
              <a:t>Slider</a:t>
            </a:r>
            <a:endParaRPr lang="en-CA" b="1" dirty="0"/>
          </a:p>
        </p:txBody>
      </p:sp>
    </p:spTree>
    <p:extLst>
      <p:ext uri="{BB962C8B-B14F-4D97-AF65-F5344CB8AC3E}">
        <p14:creationId xmlns="" xmlns:p14="http://schemas.microsoft.com/office/powerpoint/2010/main" val="369195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71600" y="1838960"/>
            <a:ext cx="1654175" cy="31800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732611" y="1838960"/>
            <a:ext cx="1654175" cy="318008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516216" y="1838960"/>
            <a:ext cx="1654175" cy="3180080"/>
          </a:xfrm>
          <a:prstGeom prst="rect">
            <a:avLst/>
          </a:prstGeom>
          <a:noFill/>
          <a:ln w="9525">
            <a:noFill/>
            <a:miter lim="800000"/>
            <a:headEnd/>
            <a:tailEnd/>
          </a:ln>
        </p:spPr>
      </p:pic>
      <p:graphicFrame>
        <p:nvGraphicFramePr>
          <p:cNvPr id="7" name="Content Placeholder 7"/>
          <p:cNvGraphicFramePr>
            <a:graphicFrameLocks noGrp="1"/>
          </p:cNvGraphicFramePr>
          <p:nvPr>
            <p:ph idx="1"/>
            <p:extLst>
              <p:ext uri="{D42A27DB-BD31-4B8C-83A1-F6EECF244321}">
                <p14:modId xmlns="" xmlns:p14="http://schemas.microsoft.com/office/powerpoint/2010/main" val="3424546630"/>
              </p:ext>
            </p:extLst>
          </p:nvPr>
        </p:nvGraphicFramePr>
        <p:xfrm>
          <a:off x="457200" y="1387128"/>
          <a:ext cx="8229600" cy="3708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r>
                        <a:rPr lang="en-CA" sz="1800" dirty="0" smtClean="0">
                          <a:solidFill>
                            <a:schemeClr val="tx2"/>
                          </a:solidFill>
                        </a:rPr>
                        <a:t>Component One</a:t>
                      </a:r>
                      <a:endParaRPr lang="en-CA" sz="1800" dirty="0">
                        <a:solidFill>
                          <a:schemeClr val="tx2"/>
                        </a:solidFill>
                      </a:endParaRPr>
                    </a:p>
                  </a:txBody>
                  <a:tcPr>
                    <a:noFill/>
                  </a:tcPr>
                </a:tc>
                <a:tc>
                  <a:txBody>
                    <a:bodyPr/>
                    <a:lstStyle/>
                    <a:p>
                      <a:pPr algn="ctr"/>
                      <a:r>
                        <a:rPr lang="en-CA" sz="1800" dirty="0" smtClean="0">
                          <a:solidFill>
                            <a:schemeClr val="tx2"/>
                          </a:solidFill>
                        </a:rPr>
                        <a:t>JQuery Mobile</a:t>
                      </a:r>
                      <a:endParaRPr lang="en-CA" sz="1800" dirty="0">
                        <a:solidFill>
                          <a:schemeClr val="tx2"/>
                        </a:solidFill>
                      </a:endParaRPr>
                    </a:p>
                  </a:txBody>
                  <a:tcPr>
                    <a:noFill/>
                  </a:tcPr>
                </a:tc>
                <a:tc>
                  <a:txBody>
                    <a:bodyPr/>
                    <a:lstStyle/>
                    <a:p>
                      <a:pPr algn="ctr"/>
                      <a:r>
                        <a:rPr lang="en-CA" sz="1800" dirty="0" smtClean="0">
                          <a:solidFill>
                            <a:schemeClr val="tx2"/>
                          </a:solidFill>
                        </a:rPr>
                        <a:t>Visual</a:t>
                      </a:r>
                      <a:r>
                        <a:rPr lang="en-CA" sz="1800" baseline="0" dirty="0" smtClean="0">
                          <a:solidFill>
                            <a:schemeClr val="tx2"/>
                          </a:solidFill>
                        </a:rPr>
                        <a:t> WebGUI</a:t>
                      </a:r>
                      <a:endParaRPr lang="en-CA" sz="1800" dirty="0">
                        <a:solidFill>
                          <a:schemeClr val="tx2"/>
                        </a:solidFill>
                      </a:endParaRPr>
                    </a:p>
                  </a:txBody>
                  <a:tcPr>
                    <a:noFill/>
                  </a:tcPr>
                </a:tc>
              </a:tr>
            </a:tbl>
          </a:graphicData>
        </a:graphic>
      </p:graphicFrame>
      <p:sp>
        <p:nvSpPr>
          <p:cNvPr id="2" name="TextBox 1"/>
          <p:cNvSpPr txBox="1"/>
          <p:nvPr/>
        </p:nvSpPr>
        <p:spPr>
          <a:xfrm>
            <a:off x="4009611" y="5445224"/>
            <a:ext cx="1100173" cy="369332"/>
          </a:xfrm>
          <a:prstGeom prst="rect">
            <a:avLst/>
          </a:prstGeom>
          <a:noFill/>
        </p:spPr>
        <p:txBody>
          <a:bodyPr wrap="none" rtlCol="0">
            <a:spAutoFit/>
          </a:bodyPr>
          <a:lstStyle/>
          <a:p>
            <a:r>
              <a:rPr lang="en-CA" b="1" dirty="0" smtClean="0"/>
              <a:t>Checkbox</a:t>
            </a:r>
            <a:endParaRPr lang="en-CA" b="1" dirty="0"/>
          </a:p>
        </p:txBody>
      </p:sp>
    </p:spTree>
    <p:extLst>
      <p:ext uri="{BB962C8B-B14F-4D97-AF65-F5344CB8AC3E}">
        <p14:creationId xmlns="" xmlns:p14="http://schemas.microsoft.com/office/powerpoint/2010/main" val="2420727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987</Words>
  <Application>Microsoft Office PowerPoint</Application>
  <PresentationFormat>On-screen Show (4:3)</PresentationFormat>
  <Paragraphs>261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Comparison of three mobile site development frameworks</vt:lpstr>
      <vt:lpstr>Comparison of three mobile site development frameworks</vt:lpstr>
      <vt:lpstr>Slide 4</vt:lpstr>
      <vt:lpstr>Slide 5</vt:lpstr>
      <vt:lpstr>Slide 6</vt:lpstr>
      <vt:lpstr>Slide 7</vt:lpstr>
      <vt:lpstr>Slide 8</vt:lpstr>
      <vt:lpstr>Slide 9</vt:lpstr>
      <vt:lpstr>Slide 10</vt:lpstr>
      <vt:lpstr>Try these  examples on our dev website, at  http://137.82.134.27/mobile</vt:lpstr>
      <vt:lpstr>Creating an off line Web application with HTML5 </vt:lpstr>
      <vt:lpstr>Websites, Web applications, Off-line Web Applications, Native Application</vt:lpstr>
      <vt:lpstr>1. Websites: </vt:lpstr>
      <vt:lpstr>2. Web applications: </vt:lpstr>
      <vt:lpstr>2. Web applications: </vt:lpstr>
      <vt:lpstr>3. Offline Web applications: </vt:lpstr>
      <vt:lpstr>3. Off line Web applications  [continued]: </vt:lpstr>
      <vt:lpstr>4. Native and Hybrid applications: </vt:lpstr>
      <vt:lpstr>4. Native and Hybrid applications [continued]: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Chow</dc:creator>
  <cp:lastModifiedBy>bradut</cp:lastModifiedBy>
  <cp:revision>136</cp:revision>
  <dcterms:created xsi:type="dcterms:W3CDTF">2012-10-03T20:39:46Z</dcterms:created>
  <dcterms:modified xsi:type="dcterms:W3CDTF">2012-10-09T22:30:08Z</dcterms:modified>
</cp:coreProperties>
</file>