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0542DE-D65B-4580-A6FB-A5C68A783D3E}" type="datetimeFigureOut">
              <a:rPr lang="en-US" smtClean="0"/>
              <a:t>7/24/2011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F8984C-485F-40E3-8BC6-41A67B3A131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0C695-0E93-4715-8423-478C1B899B67}"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http://www.stevenscreek.com/goodies/calories.shtml</a:t>
            </a:r>
            <a:endParaRPr lang="en-US" dirty="0"/>
          </a:p>
        </p:txBody>
      </p:sp>
      <p:sp>
        <p:nvSpPr>
          <p:cNvPr id="4" name="Slide Number Placeholder 3"/>
          <p:cNvSpPr>
            <a:spLocks noGrp="1"/>
          </p:cNvSpPr>
          <p:nvPr>
            <p:ph type="sldNum" sz="quarter" idx="10"/>
          </p:nvPr>
        </p:nvSpPr>
        <p:spPr/>
        <p:txBody>
          <a:bodyPr/>
          <a:lstStyle/>
          <a:p>
            <a:fld id="{D380C695-0E93-4715-8423-478C1B899B67}"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3B6569AF-7AE2-4D89-929B-8AF3A3023A9C}" type="datetimeFigureOut">
              <a:rPr lang="en-US" smtClean="0"/>
              <a:t>7/24/2011</a:t>
            </a:fld>
            <a:endParaRPr lang="en-US"/>
          </a:p>
        </p:txBody>
      </p:sp>
      <p:sp>
        <p:nvSpPr>
          <p:cNvPr id="16" name="Slide Number Placeholder 15"/>
          <p:cNvSpPr>
            <a:spLocks noGrp="1"/>
          </p:cNvSpPr>
          <p:nvPr>
            <p:ph type="sldNum" sz="quarter" idx="11"/>
          </p:nvPr>
        </p:nvSpPr>
        <p:spPr/>
        <p:txBody>
          <a:bodyPr/>
          <a:lstStyle/>
          <a:p>
            <a:fld id="{98EB4AB9-0BAD-447B-8689-7D0D10FA2BC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6569AF-7AE2-4D89-929B-8AF3A3023A9C}" type="datetimeFigureOut">
              <a:rPr lang="en-US" smtClean="0"/>
              <a:t>7/24/2011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B4AB9-0BAD-447B-8689-7D0D10FA2B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6569AF-7AE2-4D89-929B-8AF3A3023A9C}" type="datetimeFigureOut">
              <a:rPr lang="en-US" smtClean="0"/>
              <a:t>7/24/2011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B4AB9-0BAD-447B-8689-7D0D10FA2B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3B6569AF-7AE2-4D89-929B-8AF3A3023A9C}" type="datetimeFigureOut">
              <a:rPr lang="en-US" smtClean="0"/>
              <a:t>7/24/2011</a:t>
            </a:fld>
            <a:endParaRPr lang="en-US"/>
          </a:p>
        </p:txBody>
      </p:sp>
      <p:sp>
        <p:nvSpPr>
          <p:cNvPr id="15" name="Slide Number Placeholder 14"/>
          <p:cNvSpPr>
            <a:spLocks noGrp="1"/>
          </p:cNvSpPr>
          <p:nvPr>
            <p:ph type="sldNum" sz="quarter" idx="15"/>
          </p:nvPr>
        </p:nvSpPr>
        <p:spPr/>
        <p:txBody>
          <a:bodyPr/>
          <a:lstStyle>
            <a:lvl1pPr algn="ctr">
              <a:defRPr/>
            </a:lvl1pPr>
          </a:lstStyle>
          <a:p>
            <a:fld id="{98EB4AB9-0BAD-447B-8689-7D0D10FA2BC4}"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6569AF-7AE2-4D89-929B-8AF3A3023A9C}" type="datetimeFigureOut">
              <a:rPr lang="en-US" smtClean="0"/>
              <a:t>7/24/2011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B4AB9-0BAD-447B-8689-7D0D10FA2BC4}"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B6569AF-7AE2-4D89-929B-8AF3A3023A9C}" type="datetimeFigureOut">
              <a:rPr lang="en-US" smtClean="0"/>
              <a:t>7/24/2011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B4AB9-0BAD-447B-8689-7D0D10FA2BC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8EB4AB9-0BAD-447B-8689-7D0D10FA2BC4}"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B6569AF-7AE2-4D89-929B-8AF3A3023A9C}" type="datetimeFigureOut">
              <a:rPr lang="en-US" smtClean="0"/>
              <a:t>7/24/2011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6569AF-7AE2-4D89-929B-8AF3A3023A9C}" type="datetimeFigureOut">
              <a:rPr lang="en-US" smtClean="0"/>
              <a:t>7/24/2011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B4AB9-0BAD-447B-8689-7D0D10FA2BC4}"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569AF-7AE2-4D89-929B-8AF3A3023A9C}" type="datetimeFigureOut">
              <a:rPr lang="en-US" smtClean="0"/>
              <a:t>7/24/2011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EB4AB9-0BAD-447B-8689-7D0D10FA2B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B6569AF-7AE2-4D89-929B-8AF3A3023A9C}" type="datetimeFigureOut">
              <a:rPr lang="en-US" smtClean="0"/>
              <a:t>7/24/2011</a:t>
            </a:fld>
            <a:endParaRPr lang="en-US"/>
          </a:p>
        </p:txBody>
      </p:sp>
      <p:sp>
        <p:nvSpPr>
          <p:cNvPr id="9" name="Slide Number Placeholder 8"/>
          <p:cNvSpPr>
            <a:spLocks noGrp="1"/>
          </p:cNvSpPr>
          <p:nvPr>
            <p:ph type="sldNum" sz="quarter" idx="15"/>
          </p:nvPr>
        </p:nvSpPr>
        <p:spPr/>
        <p:txBody>
          <a:bodyPr/>
          <a:lstStyle/>
          <a:p>
            <a:fld id="{98EB4AB9-0BAD-447B-8689-7D0D10FA2BC4}"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3B6569AF-7AE2-4D89-929B-8AF3A3023A9C}" type="datetimeFigureOut">
              <a:rPr lang="en-US" smtClean="0"/>
              <a:t>7/24/2011</a:t>
            </a:fld>
            <a:endParaRPr lang="en-US"/>
          </a:p>
        </p:txBody>
      </p:sp>
      <p:sp>
        <p:nvSpPr>
          <p:cNvPr id="9" name="Slide Number Placeholder 8"/>
          <p:cNvSpPr>
            <a:spLocks noGrp="1"/>
          </p:cNvSpPr>
          <p:nvPr>
            <p:ph type="sldNum" sz="quarter" idx="11"/>
          </p:nvPr>
        </p:nvSpPr>
        <p:spPr/>
        <p:txBody>
          <a:bodyPr/>
          <a:lstStyle/>
          <a:p>
            <a:fld id="{98EB4AB9-0BAD-447B-8689-7D0D10FA2BC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B6569AF-7AE2-4D89-929B-8AF3A3023A9C}" type="datetimeFigureOut">
              <a:rPr lang="en-US" smtClean="0"/>
              <a:t>7/24/2011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8EB4AB9-0BAD-447B-8689-7D0D10FA2BC4}"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hp2010.nhlbihin.net/atpiii/calculator.asp?usertype=pro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yourdiseaserisk.wustl.edu/hccpquiz.pl?lang=english&amp;func=home&amp;quiz=lung" TargetMode="External"/><Relationship Id="rId4" Type="http://schemas.openxmlformats.org/officeDocument/2006/relationships/hyperlink" Target="http://www.healthtoolsonline.com/diabetes-quiz.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nscreek.com/goodies/calorie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i="1" dirty="0" smtClean="0"/>
              <a:t/>
            </a:r>
            <a:br>
              <a:rPr lang="en-CA" i="1" dirty="0" smtClean="0"/>
            </a:br>
            <a:r>
              <a:rPr lang="en-CA" i="1" dirty="0" smtClean="0"/>
              <a:t>E-HEALTH APPLICATION </a:t>
            </a:r>
            <a:br>
              <a:rPr lang="en-CA" i="1" dirty="0" smtClean="0"/>
            </a:br>
            <a:r>
              <a:rPr lang="en-CA" i="1" dirty="0" smtClean="0"/>
              <a:t>CASE STUDY GUIDE</a:t>
            </a:r>
            <a:r>
              <a:rPr lang="en-CA" i="1" dirty="0"/>
              <a:t/>
            </a:r>
            <a:br>
              <a:rPr lang="en-CA" i="1" dirty="0"/>
            </a:br>
            <a:endParaRPr lang="en-US" sz="3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dirty="0" smtClean="0"/>
              <a:t>Mr. Cortez is a 20 year old </a:t>
            </a:r>
            <a:r>
              <a:rPr lang="en-US" dirty="0" smtClean="0"/>
              <a:t>ethnic </a:t>
            </a:r>
            <a:r>
              <a:rPr lang="en-US" dirty="0" smtClean="0"/>
              <a:t>South American </a:t>
            </a:r>
            <a:r>
              <a:rPr lang="en-US" dirty="0" smtClean="0"/>
              <a:t>gentleman </a:t>
            </a:r>
            <a:r>
              <a:rPr lang="en-US" dirty="0" smtClean="0"/>
              <a:t>who goes to his doctor’s office for a yearly routine check-up.  He has been living in Toronto since he was 2 years old.  He is 6.0 feet tall, weighs 130 kilograms and is pleasant and well appearing.  </a:t>
            </a:r>
          </a:p>
          <a:p>
            <a:pPr>
              <a:buNone/>
            </a:pPr>
            <a:r>
              <a:rPr lang="en-US" dirty="0" smtClean="0"/>
              <a:t>He admits to engaging in some healthy behaviors.  He reports that he wears his seat belt whenever he is in a car; and uses a helmet when biking.  He eats a regular diet that is heavy on fast foods.  On average he eats 1 serving of vegetables or fruits once a week.  He admits that his favorite snack is potato chips and soda, which he eats everyday.  On average he watches sports 5 hours daily, he walks to the grocery store a block from his house but he does not exercise.  </a:t>
            </a:r>
          </a:p>
          <a:p>
            <a:pPr>
              <a:buNone/>
            </a:pPr>
            <a:r>
              <a:rPr lang="en-US" dirty="0" smtClean="0"/>
              <a:t>He started smoking at the age of 15 and currently  smokes 25 cigarettes daily.  Mr. Cortez denies that he has any health problems/diseases.  He also denies any surgeries.  His father died suddenly from a massive heart attack at the age of 55 and his mother is still living but has diabetes.  </a:t>
            </a:r>
          </a:p>
          <a:p>
            <a:pPr>
              <a:buNone/>
            </a:pPr>
            <a:r>
              <a:rPr lang="en-US" dirty="0" smtClean="0"/>
              <a:t>Mr. Cortez is worried about getting a heart attack.  His friend Mark told him he should be concerned because it “runs in the family”  </a:t>
            </a:r>
          </a:p>
          <a:p>
            <a:pPr>
              <a:buNone/>
            </a:pPr>
            <a:r>
              <a:rPr lang="en-US" dirty="0" smtClean="0"/>
              <a:t>Today, he wants to know about his risk of getting a heart attack.</a:t>
            </a:r>
            <a:endParaRPr lang="en-US" dirty="0"/>
          </a:p>
        </p:txBody>
      </p:sp>
      <p:sp>
        <p:nvSpPr>
          <p:cNvPr id="2" name="Title 1"/>
          <p:cNvSpPr>
            <a:spLocks noGrp="1"/>
          </p:cNvSpPr>
          <p:nvPr>
            <p:ph type="title"/>
          </p:nvPr>
        </p:nvSpPr>
        <p:spPr/>
        <p:txBody>
          <a:bodyPr/>
          <a:lstStyle/>
          <a:p>
            <a:r>
              <a:rPr lang="en-US" dirty="0" smtClean="0"/>
              <a:t>  Case Study </a:t>
            </a:r>
            <a:r>
              <a:rPr lang="en-US" dirty="0" smtClean="0"/>
              <a:t>A</a:t>
            </a:r>
            <a:endParaRPr lang="en-US" dirty="0"/>
          </a:p>
        </p:txBody>
      </p:sp>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lstStyle/>
          <a:p>
            <a:pPr>
              <a:buNone/>
            </a:pPr>
            <a:r>
              <a:rPr lang="en-US" sz="2800" dirty="0" smtClean="0"/>
              <a:t>His Pertinent findings on physical examination and laboratory results  are as follows.</a:t>
            </a:r>
          </a:p>
          <a:p>
            <a:pPr>
              <a:buNone/>
            </a:pPr>
            <a:r>
              <a:rPr lang="en-US" sz="2800" dirty="0" smtClean="0"/>
              <a:t>Blood Pressure 142/90  Heart rate 80  hemoglobin 140mg/dl  Total Cholesterol </a:t>
            </a:r>
            <a:r>
              <a:rPr lang="en-US" sz="2800" dirty="0" smtClean="0"/>
              <a:t>320mg/dl (3.6mmol/l),  </a:t>
            </a:r>
            <a:r>
              <a:rPr lang="en-US" sz="2800" dirty="0" smtClean="0"/>
              <a:t>HDL </a:t>
            </a:r>
            <a:r>
              <a:rPr lang="en-US" sz="2800" dirty="0" smtClean="0"/>
              <a:t>25mg/dl (0.29mmol/l),  </a:t>
            </a:r>
            <a:r>
              <a:rPr lang="en-US" sz="2800" dirty="0" smtClean="0"/>
              <a:t>LDL </a:t>
            </a:r>
            <a:r>
              <a:rPr lang="en-US" sz="2800" dirty="0" smtClean="0"/>
              <a:t>190mg/dl (2.2mmol/l), Triglycerides 2.25mmol/l, fasting blood </a:t>
            </a:r>
            <a:r>
              <a:rPr lang="en-US" sz="2800" dirty="0" smtClean="0"/>
              <a:t>glucose is </a:t>
            </a:r>
            <a:r>
              <a:rPr lang="en-US" sz="2800" dirty="0" smtClean="0"/>
              <a:t>7.2mmol/l</a:t>
            </a:r>
            <a:endParaRPr lang="en-US" sz="2800" dirty="0" smtClean="0"/>
          </a:p>
          <a:p>
            <a:pPr>
              <a:buNone/>
            </a:pP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Case Study </a:t>
            </a:r>
            <a:r>
              <a:rPr lang="en-US" dirty="0" smtClean="0"/>
              <a:t>A</a:t>
            </a:r>
            <a:endParaRPr lang="en-US" dirty="0"/>
          </a:p>
        </p:txBody>
      </p:sp>
      <p:pic>
        <p:nvPicPr>
          <p:cNvPr id="4" name="Picture 5" descr="untitled.bmp"/>
          <p:cNvPicPr>
            <a:picLocks noChangeAspect="1"/>
          </p:cNvPicPr>
          <p:nvPr/>
        </p:nvPicPr>
        <p:blipFill>
          <a:blip r:embed="rId2" cstate="print"/>
          <a:srcRect/>
          <a:stretch>
            <a:fillRect/>
          </a:stretch>
        </p:blipFill>
        <p:spPr bwMode="auto">
          <a:xfrm>
            <a:off x="2514600" y="4724400"/>
            <a:ext cx="3962400" cy="1752600"/>
          </a:xfrm>
          <a:prstGeom prst="rect">
            <a:avLst/>
          </a:prstGeom>
          <a:noFill/>
          <a:ln w="9525">
            <a:noFill/>
            <a:miter lim="800000"/>
            <a:headEnd/>
            <a:tailEnd/>
          </a:ln>
        </p:spPr>
      </p:pic>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Framingham Risk Calculator</a:t>
            </a:r>
          </a:p>
          <a:p>
            <a:pPr lvl="1"/>
            <a:r>
              <a:rPr lang="en-US" dirty="0" smtClean="0"/>
              <a:t>Estimate his 10 year risk of getting </a:t>
            </a:r>
            <a:r>
              <a:rPr lang="en-US" dirty="0" smtClean="0"/>
              <a:t>a </a:t>
            </a:r>
            <a:r>
              <a:rPr lang="en-US" dirty="0" smtClean="0"/>
              <a:t>heart disease. </a:t>
            </a:r>
          </a:p>
          <a:p>
            <a:pPr lvl="1"/>
            <a:r>
              <a:rPr lang="en-US" dirty="0" smtClean="0">
                <a:hlinkClick r:id="rId3"/>
              </a:rPr>
              <a:t>Click for Activity</a:t>
            </a:r>
            <a:endParaRPr lang="en-US" dirty="0" smtClean="0"/>
          </a:p>
          <a:p>
            <a:r>
              <a:rPr lang="en-US" dirty="0" smtClean="0"/>
              <a:t>What about his risk for getting diabetes?</a:t>
            </a:r>
          </a:p>
          <a:p>
            <a:pPr lvl="1"/>
            <a:r>
              <a:rPr lang="en-US" dirty="0" smtClean="0">
                <a:hlinkClick r:id="rId4"/>
              </a:rPr>
              <a:t>Click for Activity</a:t>
            </a:r>
            <a:endParaRPr lang="en-US" dirty="0" smtClean="0"/>
          </a:p>
          <a:p>
            <a:r>
              <a:rPr lang="en-US" dirty="0" smtClean="0"/>
              <a:t>What about risk of getting lung cancer?</a:t>
            </a:r>
          </a:p>
          <a:p>
            <a:pPr lvl="1"/>
            <a:r>
              <a:rPr lang="en-US" dirty="0" smtClean="0">
                <a:hlinkClick r:id="rId5"/>
              </a:rPr>
              <a:t>Click for </a:t>
            </a:r>
            <a:r>
              <a:rPr lang="en-US" dirty="0" smtClean="0">
                <a:hlinkClick r:id="rId5"/>
              </a:rPr>
              <a:t>Activity</a:t>
            </a:r>
            <a:endParaRPr lang="en-US" dirty="0" smtClean="0"/>
          </a:p>
          <a:p>
            <a:pPr lvl="1">
              <a:buNone/>
            </a:pPr>
            <a:endParaRPr lang="en-US" dirty="0" smtClean="0"/>
          </a:p>
          <a:p>
            <a:pPr lvl="1">
              <a:buNone/>
            </a:pPr>
            <a:r>
              <a:rPr lang="en-US" dirty="0" smtClean="0"/>
              <a:t>Compare results with </a:t>
            </a:r>
            <a:r>
              <a:rPr lang="en-US" dirty="0" err="1" smtClean="0"/>
              <a:t>Ipad</a:t>
            </a:r>
            <a:r>
              <a:rPr lang="en-US" dirty="0" smtClean="0"/>
              <a:t> Cardio Risk Tool</a:t>
            </a:r>
          </a:p>
          <a:p>
            <a:pPr lvl="1">
              <a:buNone/>
            </a:pPr>
            <a:r>
              <a:rPr lang="en-US" dirty="0" smtClean="0"/>
              <a:t>(see </a:t>
            </a:r>
            <a:r>
              <a:rPr lang="en-US" dirty="0" err="1" smtClean="0"/>
              <a:t>ipad</a:t>
            </a:r>
            <a:r>
              <a:rPr lang="en-US" dirty="0" smtClean="0"/>
              <a:t> apps)</a:t>
            </a:r>
            <a:endParaRPr lang="en-US" dirty="0" smtClean="0"/>
          </a:p>
          <a:p>
            <a:pPr lvl="1">
              <a:buNone/>
            </a:pPr>
            <a:endParaRPr lang="en-US" dirty="0" smtClean="0"/>
          </a:p>
          <a:p>
            <a:pPr lvl="1"/>
            <a:endParaRPr lang="en-US" dirty="0" smtClean="0"/>
          </a:p>
          <a:p>
            <a:pPr lvl="1">
              <a:buNone/>
            </a:pPr>
            <a:endParaRPr lang="en-US" dirty="0" smtClean="0"/>
          </a:p>
        </p:txBody>
      </p:sp>
      <p:sp>
        <p:nvSpPr>
          <p:cNvPr id="2" name="Title 1"/>
          <p:cNvSpPr>
            <a:spLocks noGrp="1"/>
          </p:cNvSpPr>
          <p:nvPr>
            <p:ph type="title"/>
          </p:nvPr>
        </p:nvSpPr>
        <p:spPr/>
        <p:txBody>
          <a:bodyPr/>
          <a:lstStyle/>
          <a:p>
            <a:r>
              <a:rPr lang="en-US" dirty="0" smtClean="0"/>
              <a:t>Case Study </a:t>
            </a:r>
            <a:r>
              <a:rPr lang="en-US" dirty="0" smtClean="0"/>
              <a:t>A</a:t>
            </a:r>
            <a:endParaRPr lang="en-US" dirty="0"/>
          </a:p>
        </p:txBody>
      </p:sp>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During his 2 month follow-up, Mr. Cortez was excited that he has made some changes to his lifestyle.  In addition to getting a new job in carpentry,  where he works 8 hours a </a:t>
            </a:r>
            <a:r>
              <a:rPr lang="en-US" dirty="0" smtClean="0"/>
              <a:t>day, he </a:t>
            </a:r>
            <a:r>
              <a:rPr lang="en-US" dirty="0" smtClean="0"/>
              <a:t>reports that he has started exercising—he does brisk walking covering a mile daily and watches TV less now—2 hours at night.  Mr. Cortez denies any vigorous activity but engages in light house chores for about 30 minutes as he still lives with his mother.  </a:t>
            </a:r>
            <a:r>
              <a:rPr lang="en-US" dirty="0" smtClean="0"/>
              <a:t>His current </a:t>
            </a:r>
            <a:r>
              <a:rPr lang="en-US" dirty="0" smtClean="0"/>
              <a:t>weight recorded as 100 </a:t>
            </a:r>
            <a:r>
              <a:rPr lang="en-US" dirty="0" smtClean="0"/>
              <a:t>kg.</a:t>
            </a:r>
            <a:endParaRPr lang="en-US" dirty="0" smtClean="0"/>
          </a:p>
        </p:txBody>
      </p:sp>
      <p:sp>
        <p:nvSpPr>
          <p:cNvPr id="2" name="Title 1"/>
          <p:cNvSpPr>
            <a:spLocks noGrp="1"/>
          </p:cNvSpPr>
          <p:nvPr>
            <p:ph type="title"/>
          </p:nvPr>
        </p:nvSpPr>
        <p:spPr/>
        <p:txBody>
          <a:bodyPr/>
          <a:lstStyle/>
          <a:p>
            <a:r>
              <a:rPr lang="en-US" dirty="0" smtClean="0"/>
              <a:t>Case Study B</a:t>
            </a:r>
            <a:endParaRPr lang="en-US" dirty="0"/>
          </a:p>
        </p:txBody>
      </p:sp>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At this point, how would you advise this patient on his current weight loss program?</a:t>
            </a:r>
          </a:p>
          <a:p>
            <a:pPr lvl="1"/>
            <a:r>
              <a:rPr lang="en-US" dirty="0" smtClean="0"/>
              <a:t>Use the calorie count calculator to answer the question</a:t>
            </a:r>
          </a:p>
          <a:p>
            <a:pPr lvl="2"/>
            <a:r>
              <a:rPr lang="en-US" dirty="0" smtClean="0">
                <a:hlinkClick r:id="rId3"/>
              </a:rPr>
              <a:t>Calorie </a:t>
            </a:r>
            <a:r>
              <a:rPr lang="en-US" dirty="0" smtClean="0">
                <a:hlinkClick r:id="rId3"/>
              </a:rPr>
              <a:t>count </a:t>
            </a:r>
            <a:r>
              <a:rPr lang="en-US" dirty="0" smtClean="0"/>
              <a:t>: </a:t>
            </a:r>
            <a:r>
              <a:rPr lang="en-US" dirty="0" smtClean="0">
                <a:hlinkClick r:id="rId3"/>
              </a:rPr>
              <a:t>http://</a:t>
            </a:r>
            <a:r>
              <a:rPr lang="en-US" dirty="0" smtClean="0">
                <a:hlinkClick r:id="rId3"/>
              </a:rPr>
              <a:t>www.stevenscreek.com/goodies/calories.shtml</a:t>
            </a:r>
            <a:endParaRPr lang="en-US" dirty="0"/>
          </a:p>
          <a:p>
            <a:pPr lvl="2"/>
            <a:endParaRPr lang="en-US" dirty="0" smtClean="0"/>
          </a:p>
          <a:p>
            <a:pPr lvl="2">
              <a:buNone/>
            </a:pPr>
            <a:r>
              <a:rPr lang="en-US" i="1" dirty="0" smtClean="0"/>
              <a:t>Food for thought: How might this calorie count tool be applicable to you?</a:t>
            </a:r>
          </a:p>
          <a:p>
            <a:pPr lvl="2"/>
            <a:endParaRPr lang="en-US" dirty="0" smtClean="0"/>
          </a:p>
          <a:p>
            <a:endParaRPr lang="en-US" dirty="0"/>
          </a:p>
        </p:txBody>
      </p:sp>
      <p:sp>
        <p:nvSpPr>
          <p:cNvPr id="2" name="Title 1"/>
          <p:cNvSpPr>
            <a:spLocks noGrp="1"/>
          </p:cNvSpPr>
          <p:nvPr>
            <p:ph type="title"/>
          </p:nvPr>
        </p:nvSpPr>
        <p:spPr/>
        <p:txBody>
          <a:bodyPr/>
          <a:lstStyle/>
          <a:p>
            <a:r>
              <a:rPr lang="en-US" dirty="0" smtClean="0"/>
              <a:t>Case Study B</a:t>
            </a:r>
            <a:endParaRPr lang="en-US" dirty="0"/>
          </a:p>
        </p:txBody>
      </p:sp>
    </p:spTree>
  </p:cSld>
  <p:clrMapOvr>
    <a:masterClrMapping/>
  </p:clrMapOvr>
  <p:transition>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TotalTime>
  <Words>511</Words>
  <Application>Microsoft Office PowerPoint</Application>
  <PresentationFormat>On-screen Show (4:3)</PresentationFormat>
  <Paragraphs>33</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 E-HEALTH APPLICATION  CASE STUDY GUIDE </vt:lpstr>
      <vt:lpstr>  Case Study A</vt:lpstr>
      <vt:lpstr>Case Study A</vt:lpstr>
      <vt:lpstr>Case Study A</vt:lpstr>
      <vt:lpstr>Case Study B</vt:lpstr>
      <vt:lpstr>Case Study B</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 find definitions of e-Health on the web and pick their best definition to share with the rest of the group, each group is applauded for their selected definition, but the winning group is the group whose definition is closest to the UBC e-Health definition – Lesson – no definition is wrong, e-Health has multiple definitions indeed)</dc:title>
  <dc:creator>jnwalie</dc:creator>
  <cp:lastModifiedBy>jnwalie</cp:lastModifiedBy>
  <cp:revision>4</cp:revision>
  <dcterms:created xsi:type="dcterms:W3CDTF">2011-07-25T04:33:57Z</dcterms:created>
  <dcterms:modified xsi:type="dcterms:W3CDTF">2011-07-25T05:11:09Z</dcterms:modified>
</cp:coreProperties>
</file>